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2" r:id="rId4"/>
  </p:sldMasterIdLst>
  <p:notesMasterIdLst>
    <p:notesMasterId r:id="rId22"/>
  </p:notesMasterIdLst>
  <p:sldIdLst>
    <p:sldId id="2147482385" r:id="rId5"/>
    <p:sldId id="2147482422" r:id="rId6"/>
    <p:sldId id="2147482433" r:id="rId7"/>
    <p:sldId id="292" r:id="rId8"/>
    <p:sldId id="2147482599" r:id="rId9"/>
    <p:sldId id="2147482600" r:id="rId10"/>
    <p:sldId id="2147482494" r:id="rId11"/>
    <p:sldId id="2147482601" r:id="rId12"/>
    <p:sldId id="2147482607" r:id="rId13"/>
    <p:sldId id="2147482602" r:id="rId14"/>
    <p:sldId id="2147482605" r:id="rId15"/>
    <p:sldId id="2147482606" r:id="rId16"/>
    <p:sldId id="2147482603" r:id="rId17"/>
    <p:sldId id="2147482604" r:id="rId18"/>
    <p:sldId id="2147482438" r:id="rId19"/>
    <p:sldId id="2147482499" r:id="rId20"/>
    <p:sldId id="2147482425" r:id="rId21"/>
  </p:sldIdLst>
  <p:sldSz cx="12192000" cy="6858000"/>
  <p:notesSz cx="6858000" cy="9144000"/>
  <p:embeddedFontLst>
    <p:embeddedFont>
      <p:font typeface="CiscoSansTT" panose="020B0503020201020303" pitchFamily="34" charset="0"/>
      <p:regular r:id="rId23"/>
      <p:bold r:id="rId24"/>
      <p:italic r:id="rId25"/>
      <p:boldItalic r:id="rId26"/>
    </p:embeddedFont>
    <p:embeddedFont>
      <p:font typeface="CiscoSansTT ExtraLight" panose="020F0502020204030204" pitchFamily="34" charset="0"/>
      <p:regular r:id="rId27"/>
      <p:bold r:id="rId28"/>
      <p:italic r:id="rId29"/>
      <p:boldItalic r:id="rId30"/>
    </p:embeddedFont>
    <p:embeddedFont>
      <p:font typeface="CiscoSansTT Light" panose="020B0503020201020303" pitchFamily="34" charset="0"/>
      <p:regular r:id="rId31"/>
      <p:italic r:id="rId32"/>
    </p:embeddedFont>
    <p:embeddedFont>
      <p:font typeface="CiscoSansTT Medium" panose="020B0903020201020303" pitchFamily="34" charset="0"/>
      <p:regular r:id="rId33"/>
      <p:italic r:id="rId34"/>
    </p:embeddedFont>
    <p:embeddedFont>
      <p:font typeface="MS PGothic" panose="020B0600070205080204" pitchFamily="34" charset="-128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BE4DFA06-63C6-6827-9BA6-6080E3131F0B}" name="Steve Brunetto (sbrunett)" initials="" userId="S::sbrunett@cisco.com::b1a6a31b-5b0d-4b5c-996e-ec6abfd84bc3" providerId="AD"/>
  <p188:author id="{D401185A-B362-FB2A-7641-0BD6195D3B6D}" name="Jessica Arman (jesarman)" initials="JA(" userId="S::jesarman@cisco.com::681033da-b41b-48c5-8267-8312df85c7e6" providerId="AD"/>
  <p188:author id="{6F3878A3-033A-571F-69E7-5563B1CC47E9}" name="Shiv Gupta (shivgu2)" initials="SG(" userId="S::shivgu2@cisco.com::17cd3a32-bbf7-4207-b566-d211d4c4e389" providerId="AD"/>
  <p188:author id="{2FDCD1DA-1FCE-0E26-8025-41925C18E30E}" name="Balaji Venkatraman (bavenka3)" initials="BV" userId="S::bavenka3@cisco.com::a987d1d1-160b-42f3-92f7-aceaf287983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651"/>
    <a:srgbClr val="45991F"/>
    <a:srgbClr val="B4B9C0"/>
    <a:srgbClr val="525E6C"/>
    <a:srgbClr val="6B6B6B"/>
    <a:srgbClr val="D6D6D6"/>
    <a:srgbClr val="FF9000"/>
    <a:srgbClr val="FF007F"/>
    <a:srgbClr val="0A60FF"/>
    <a:srgbClr val="06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9E7D65-5F4F-5D46-9737-8BE37AED6ECA}" v="162" dt="2025-08-07T19:54:49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6" autoAdjust="0"/>
    <p:restoredTop sz="94609" autoAdjust="0"/>
  </p:normalViewPr>
  <p:slideViewPr>
    <p:cSldViewPr snapToGrid="0" showGuides="1">
      <p:cViewPr varScale="1">
        <p:scale>
          <a:sx n="151" d="100"/>
          <a:sy n="151" d="100"/>
        </p:scale>
        <p:origin x="1088" y="20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7428"/>
    </p:cViewPr>
  </p:sorterViewPr>
  <p:notesViewPr>
    <p:cSldViewPr snapToGrid="0">
      <p:cViewPr varScale="1">
        <p:scale>
          <a:sx n="119" d="100"/>
          <a:sy n="119" d="100"/>
        </p:scale>
        <p:origin x="4992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2104B-A22A-485F-8181-8B2CD5833538}" type="datetimeFigureOut">
              <a:rPr lang="en-US" smtClean="0"/>
              <a:t>9/5/25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B4990-0A23-4A10-BE7D-7E64CAB85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0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88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33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8397A-CA6C-82FE-C6B7-5E9D6F5F9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A913BE-F6BE-0AFE-31EB-176FB93E8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972B09-AAA7-DB7A-D8B3-85BA07BEB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F985F-530C-5635-1E7E-AE8B9CC99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59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,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368B8A-B8FA-06EC-E6D8-DF0F60F2EF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871345"/>
            <a:ext cx="5048063" cy="1555148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512820"/>
            <a:ext cx="5048063" cy="228600"/>
          </a:xfrm>
          <a:noFill/>
        </p:spPr>
        <p:txBody>
          <a:bodyPr/>
          <a:lstStyle>
            <a:lvl1pPr marL="0" indent="0">
              <a:buNone/>
              <a:defRPr sz="1600" b="0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9E2B63B-5B68-90B7-7A62-17A839591C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851" y="4061400"/>
            <a:ext cx="5048090" cy="45720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182880" lvl="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 dirty="0"/>
              <a:t>Speaker Name</a:t>
            </a:r>
          </a:p>
          <a:p>
            <a:pPr marL="182880" lvl="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 dirty="0"/>
              <a:t>Speaker Title placeholder, @social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0638510-2998-9359-2A51-B0CA834B62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850" y="4676458"/>
            <a:ext cx="5047270" cy="459455"/>
          </a:xfrm>
          <a:noFill/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4643" y="6360518"/>
            <a:ext cx="3906838" cy="497482"/>
          </a:xfrm>
          <a:noFill/>
        </p:spPr>
        <p:txBody>
          <a:bodyPr/>
          <a:lstStyle>
            <a:lvl1pPr marL="0" indent="0" algn="l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3" name="Graphic 21">
            <a:extLst>
              <a:ext uri="{FF2B5EF4-FFF2-40B4-BE49-F238E27FC236}">
                <a16:creationId xmlns:a16="http://schemas.microsoft.com/office/drawing/2014/main" id="{0B51E088-9CCC-0F69-112A-CEC9A65F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6107248" y="781243"/>
            <a:ext cx="5303520" cy="5303520"/>
          </a:xfrm>
          <a:custGeom>
            <a:avLst/>
            <a:gdLst>
              <a:gd name="connsiteX0" fmla="*/ 5291567 w 5291566"/>
              <a:gd name="connsiteY0" fmla="*/ 2645783 h 5291566"/>
              <a:gd name="connsiteX1" fmla="*/ 2645783 w 5291566"/>
              <a:gd name="connsiteY1" fmla="*/ 5291567 h 5291566"/>
              <a:gd name="connsiteX2" fmla="*/ 0 w 5291566"/>
              <a:gd name="connsiteY2" fmla="*/ 2645783 h 5291566"/>
              <a:gd name="connsiteX3" fmla="*/ 2645783 w 5291566"/>
              <a:gd name="connsiteY3" fmla="*/ 0 h 5291566"/>
              <a:gd name="connsiteX4" fmla="*/ 5291567 w 5291566"/>
              <a:gd name="connsiteY4" fmla="*/ 2645783 h 529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1566" h="5291566">
                <a:moveTo>
                  <a:pt x="5291567" y="2645783"/>
                </a:moveTo>
                <a:cubicBezTo>
                  <a:pt x="5291567" y="4107009"/>
                  <a:pt x="4107009" y="5291567"/>
                  <a:pt x="2645783" y="5291567"/>
                </a:cubicBezTo>
                <a:cubicBezTo>
                  <a:pt x="1184557" y="5291567"/>
                  <a:pt x="0" y="4107009"/>
                  <a:pt x="0" y="2645783"/>
                </a:cubicBezTo>
                <a:cubicBezTo>
                  <a:pt x="0" y="1184557"/>
                  <a:pt x="1184557" y="0"/>
                  <a:pt x="2645783" y="0"/>
                </a:cubicBezTo>
                <a:cubicBezTo>
                  <a:pt x="4107009" y="0"/>
                  <a:pt x="5291567" y="1184557"/>
                  <a:pt x="5291567" y="2645783"/>
                </a:cubicBezTo>
                <a:close/>
              </a:path>
            </a:pathLst>
          </a:custGeom>
          <a:solidFill>
            <a:schemeClr val="tx1"/>
          </a:solidFill>
          <a:ln w="50800" cap="flat">
            <a:gradFill flip="none" rotWithShape="1">
              <a:gsLst>
                <a:gs pos="0">
                  <a:srgbClr val="3070E5"/>
                </a:gs>
                <a:gs pos="35000">
                  <a:srgbClr val="1ABBE9"/>
                </a:gs>
                <a:gs pos="43000">
                  <a:srgbClr val="1ABBE9"/>
                </a:gs>
                <a:gs pos="60000">
                  <a:srgbClr val="FD017F"/>
                </a:gs>
                <a:gs pos="100000">
                  <a:srgbClr val="FCA601"/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81171" y="3181936"/>
            <a:ext cx="955675" cy="50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4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 Title, Top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FB629D-1461-3E6E-194F-1E2781C58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4703763" cy="9464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2D1E1-C16C-597A-29F4-4F0B590395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4900" y="320675"/>
            <a:ext cx="5683250" cy="923925"/>
          </a:xfrm>
        </p:spPr>
        <p:txBody>
          <a:bodyPr/>
          <a:lstStyle>
            <a:lvl1pPr marL="0" indent="0">
              <a:buNone/>
              <a:defRPr sz="1800" b="0"/>
            </a:lvl1pPr>
            <a:lvl2pPr marL="182880" indent="0">
              <a:buNone/>
              <a:defRPr sz="1600" b="0"/>
            </a:lvl2pPr>
            <a:lvl3pPr marL="365760" indent="0">
              <a:buNone/>
              <a:defRPr sz="1400" b="0"/>
            </a:lvl3pPr>
            <a:lvl4pPr marL="548640" indent="0">
              <a:buNone/>
              <a:defRPr sz="1200" b="0"/>
            </a:lvl4pPr>
            <a:lvl5pPr marL="731520" indent="0">
              <a:buNone/>
              <a:defRPr sz="1100" b="0"/>
            </a:lvl5pPr>
          </a:lstStyle>
          <a:p>
            <a:pPr lvl="0"/>
            <a:r>
              <a:rPr lang="en-US" dirty="0"/>
              <a:t>Subheading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99622-5FA2-FEEE-3C33-0A896ADDB1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5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-2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1154430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4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-2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1154430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259C3D-581C-B8BC-32B4-EE2B22A753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1114425"/>
            <a:ext cx="5772150" cy="441325"/>
          </a:xfrm>
        </p:spPr>
        <p:txBody>
          <a:bodyPr/>
          <a:lstStyle>
            <a:lvl1pPr marL="0" indent="0">
              <a:buNone/>
              <a:defRPr sz="160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18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9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, Section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785467-C0DB-C17E-5173-C6C6A323A1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0"/>
            <a:ext cx="5772150" cy="466342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 marL="182880" indent="0">
              <a:buNone/>
              <a:defRPr sz="1100"/>
            </a:lvl2pPr>
            <a:lvl3pPr marL="365760" indent="0">
              <a:buNone/>
              <a:defRPr sz="1050"/>
            </a:lvl3pPr>
            <a:lvl4pPr marL="548640" indent="0">
              <a:buNone/>
              <a:defRPr sz="1000"/>
            </a:lvl4pPr>
            <a:lvl5pPr marL="731520" indent="0">
              <a:buNone/>
              <a:defRPr sz="9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5281613" cy="1247775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03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, Section,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376922-1A18-EB35-1718-708DF44FBF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0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 marL="182880" indent="0">
              <a:buNone/>
              <a:defRPr sz="1200"/>
            </a:lvl2pPr>
            <a:lvl3pPr marL="365760" indent="0">
              <a:buNone/>
              <a:defRPr sz="1200"/>
            </a:lvl3pPr>
            <a:lvl4pPr marL="548640" indent="0">
              <a:buNone/>
              <a:defRPr sz="1200"/>
            </a:lvl4pPr>
            <a:lvl5pPr marL="731520" indent="0">
              <a:buNone/>
              <a:defRPr sz="12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0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 Title, Bod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125826-3231-68F4-7FEE-8A01F6F42B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1774" y="1244600"/>
            <a:ext cx="5286375" cy="4367213"/>
          </a:xfrm>
        </p:spPr>
        <p:txBody>
          <a:bodyPr anchor="ctr" anchorCtr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9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 Section, Title, Bod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125826-3231-68F4-7FEE-8A01F6F42B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1774" y="1244600"/>
            <a:ext cx="5286375" cy="4367213"/>
          </a:xfrm>
        </p:spPr>
        <p:txBody>
          <a:bodyPr anchor="ctr" anchorCtr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0377C-E9B5-910F-ED3D-37BEFE7948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850" y="0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 marL="182880" indent="0">
              <a:buNone/>
              <a:defRPr sz="1200"/>
            </a:lvl2pPr>
            <a:lvl3pPr marL="365760" indent="0">
              <a:buNone/>
              <a:defRPr sz="1200"/>
            </a:lvl3pPr>
            <a:lvl4pPr marL="548640" indent="0">
              <a:buNone/>
              <a:defRPr sz="1200"/>
            </a:lvl4pPr>
            <a:lvl5pPr marL="731520" indent="0">
              <a:buNone/>
              <a:defRPr sz="1200"/>
            </a:lvl5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945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, Two Speak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FAB65E-774E-7C2F-9733-CE6410F86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1260471"/>
            <a:ext cx="10888663" cy="4351342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218122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82746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436086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436086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58274" y="3188776"/>
            <a:ext cx="914400" cy="4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2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2DBF3C-0929-006D-E549-2D8EABB3CA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1" y="2492376"/>
            <a:ext cx="5486400" cy="18684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63D847-B2CC-D10C-474F-9374B33501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1751" y="2494756"/>
            <a:ext cx="5486400" cy="18684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 dirty="0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F7876-DE6D-49C2-DD58-608A9798B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8" y="2179638"/>
            <a:ext cx="3474720" cy="24955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2DBF3C-0929-006D-E549-2D8EABB3CA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8639" y="2179638"/>
            <a:ext cx="3474720" cy="24955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63D847-B2CC-D10C-474F-9374B33501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93430" y="2181225"/>
            <a:ext cx="3474720" cy="24955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14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F7876-DE6D-49C2-DD58-608A9798B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0200" y="2179638"/>
            <a:ext cx="2468880" cy="24955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2DBF3C-0929-006D-E549-2D8EABB3CA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1107" y="2179638"/>
            <a:ext cx="2468880" cy="24955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63D847-B2CC-D10C-474F-9374B33501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72014" y="2179638"/>
            <a:ext cx="2468880" cy="24955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DFF45C9-081C-CA2E-F4A7-8383A93B6B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92920" y="2179638"/>
            <a:ext cx="2468880" cy="24955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8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F7876-DE6D-49C2-DD58-608A9798B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0200" y="2179638"/>
            <a:ext cx="2011680" cy="24955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2DBF3C-0929-006D-E549-2D8EABB3CA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180" y="2179638"/>
            <a:ext cx="2011680" cy="24955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63D847-B2CC-D10C-474F-9374B33501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0160" y="2179638"/>
            <a:ext cx="2011680" cy="24955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DFF45C9-081C-CA2E-F4A7-8383A93B6B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70140" y="2179638"/>
            <a:ext cx="2011680" cy="24955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B7038BF-5DE9-94EF-1E39-92627DD8AC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50120" y="2181225"/>
            <a:ext cx="2011680" cy="249396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0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, 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6862"/>
            <a:ext cx="5281613" cy="1258888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FEB48-5190-C5F8-C046-27E12C0DAE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07430" y="320675"/>
            <a:ext cx="5760720" cy="5759451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55448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58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hoto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6862"/>
            <a:ext cx="7235825" cy="947738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FEB48-5190-C5F8-C046-27E12C0DAE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40700" y="320675"/>
            <a:ext cx="3727450" cy="5759451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37160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25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Photo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6862"/>
            <a:ext cx="3328987" cy="1258888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FEB48-5190-C5F8-C046-27E12C0DAE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49713" y="320676"/>
            <a:ext cx="7818436" cy="5754688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46304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04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 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116793"/>
            <a:ext cx="5284788" cy="1246188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3A889C-4BCD-59AA-132B-C3FD4F8E65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84901" y="795338"/>
            <a:ext cx="5284788" cy="5284788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46304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66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Slide Title, Section, Body, 2/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-2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622300"/>
            <a:ext cx="3328989" cy="15589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653D0B-638B-EB5D-F379-EF10C80DC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1" y="3429000"/>
            <a:ext cx="3328988" cy="2646363"/>
          </a:xfrm>
        </p:spPr>
        <p:txBody>
          <a:bodyPr anchor="b" anchorCtr="0"/>
          <a:lstStyle>
            <a:lvl1pPr marL="0" indent="0">
              <a:buNone/>
              <a:defRPr sz="160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98C8AA3-6350-A299-E288-D693A8EC893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49713" y="622300"/>
            <a:ext cx="7818436" cy="5453063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46304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4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 Section, Title 1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785467-C0DB-C17E-5173-C6C6A323A1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0"/>
            <a:ext cx="5772150" cy="466342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 marL="182880" indent="0">
              <a:buNone/>
              <a:defRPr sz="1100"/>
            </a:lvl2pPr>
            <a:lvl3pPr marL="365760" indent="0">
              <a:buNone/>
              <a:defRPr sz="1050"/>
            </a:lvl3pPr>
            <a:lvl4pPr marL="548640" indent="0">
              <a:buNone/>
              <a:defRPr sz="1000"/>
            </a:lvl4pPr>
            <a:lvl5pPr marL="731520" indent="0">
              <a:buNone/>
              <a:defRPr sz="9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5281613" cy="1247775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2739B37-658D-FBF5-94C3-66EECB73F7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320675"/>
            <a:ext cx="5766436" cy="5754687"/>
          </a:xfrm>
          <a:prstGeom prst="roundRect">
            <a:avLst>
              <a:gd name="adj" fmla="val 1714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To add your image, </a:t>
            </a:r>
            <a:br>
              <a:rPr lang="en-US" dirty="0"/>
            </a:br>
            <a:r>
              <a:rPr lang="en-US" dirty="0"/>
              <a:t>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23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, Four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368B8A-B8FA-06EC-E6D8-DF0F60F2EF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244600"/>
            <a:ext cx="5048063" cy="1555148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2886075"/>
            <a:ext cx="5048063" cy="228600"/>
          </a:xfrm>
          <a:noFill/>
        </p:spPr>
        <p:txBody>
          <a:bodyPr/>
          <a:lstStyle>
            <a:lvl1pPr marL="0" indent="0">
              <a:buNone/>
              <a:defRPr sz="1600" b="0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9E2B63B-5B68-90B7-7A62-17A839591C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851" y="3428789"/>
            <a:ext cx="5048090" cy="4572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182880" lvl="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 dirty="0"/>
              <a:t>Speaker Name</a:t>
            </a:r>
          </a:p>
          <a:p>
            <a:pPr marL="182880" lvl="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 dirty="0"/>
              <a:t>Speaker Title placeholder, @social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0638510-2998-9359-2A51-B0CA834B62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850" y="4051300"/>
            <a:ext cx="5047270" cy="459455"/>
          </a:xfrm>
          <a:noFill/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E61D1-59EB-7A86-0D12-9388193F45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849" y="4681134"/>
            <a:ext cx="5046663" cy="4572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182880" indent="0">
              <a:spcAft>
                <a:spcPts val="0"/>
              </a:spcAft>
              <a:buNone/>
              <a:defRPr sz="1400"/>
            </a:lvl2pPr>
            <a:lvl3pPr marL="365760" indent="0">
              <a:spcAft>
                <a:spcPts val="0"/>
              </a:spcAft>
              <a:buNone/>
              <a:defRPr sz="1200"/>
            </a:lvl3pPr>
            <a:lvl4pPr marL="548640" indent="0">
              <a:spcAft>
                <a:spcPts val="0"/>
              </a:spcAft>
              <a:buNone/>
              <a:defRPr sz="1100"/>
            </a:lvl4pPr>
            <a:lvl5pPr marL="731520" indent="0">
              <a:spcAft>
                <a:spcPts val="0"/>
              </a:spcAft>
              <a:buNone/>
              <a:defRPr sz="1050"/>
            </a:lvl5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Speaker Title placeholder, @social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75C0FC-DD02-0704-8A17-1B3037F861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848" y="5306439"/>
            <a:ext cx="5046663" cy="4572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400"/>
            </a:lvl1pPr>
            <a:lvl2pPr marL="182880" indent="0">
              <a:buNone/>
              <a:defRPr sz="1200"/>
            </a:lvl2pPr>
            <a:lvl3pPr marL="365760" indent="0">
              <a:buNone/>
              <a:defRPr sz="1100"/>
            </a:lvl3pPr>
            <a:lvl4pPr marL="548640" indent="0">
              <a:buNone/>
              <a:defRPr sz="1050"/>
            </a:lvl4pPr>
            <a:lvl5pPr marL="731520" indent="0">
              <a:buNone/>
              <a:defRPr sz="1000"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4643" y="6360518"/>
            <a:ext cx="3906838" cy="497482"/>
          </a:xfrm>
          <a:noFill/>
        </p:spPr>
        <p:txBody>
          <a:bodyPr/>
          <a:lstStyle>
            <a:lvl1pPr marL="0" indent="0" algn="l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3" name="Graphic 21">
            <a:extLst>
              <a:ext uri="{FF2B5EF4-FFF2-40B4-BE49-F238E27FC236}">
                <a16:creationId xmlns:a16="http://schemas.microsoft.com/office/drawing/2014/main" id="{0B51E088-9CCC-0F69-112A-CEC9A65F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6107248" y="781243"/>
            <a:ext cx="5303520" cy="5303520"/>
          </a:xfrm>
          <a:custGeom>
            <a:avLst/>
            <a:gdLst>
              <a:gd name="connsiteX0" fmla="*/ 5291567 w 5291566"/>
              <a:gd name="connsiteY0" fmla="*/ 2645783 h 5291566"/>
              <a:gd name="connsiteX1" fmla="*/ 2645783 w 5291566"/>
              <a:gd name="connsiteY1" fmla="*/ 5291567 h 5291566"/>
              <a:gd name="connsiteX2" fmla="*/ 0 w 5291566"/>
              <a:gd name="connsiteY2" fmla="*/ 2645783 h 5291566"/>
              <a:gd name="connsiteX3" fmla="*/ 2645783 w 5291566"/>
              <a:gd name="connsiteY3" fmla="*/ 0 h 5291566"/>
              <a:gd name="connsiteX4" fmla="*/ 5291567 w 5291566"/>
              <a:gd name="connsiteY4" fmla="*/ 2645783 h 529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1566" h="5291566">
                <a:moveTo>
                  <a:pt x="5291567" y="2645783"/>
                </a:moveTo>
                <a:cubicBezTo>
                  <a:pt x="5291567" y="4107009"/>
                  <a:pt x="4107009" y="5291567"/>
                  <a:pt x="2645783" y="5291567"/>
                </a:cubicBezTo>
                <a:cubicBezTo>
                  <a:pt x="1184557" y="5291567"/>
                  <a:pt x="0" y="4107009"/>
                  <a:pt x="0" y="2645783"/>
                </a:cubicBezTo>
                <a:cubicBezTo>
                  <a:pt x="0" y="1184557"/>
                  <a:pt x="1184557" y="0"/>
                  <a:pt x="2645783" y="0"/>
                </a:cubicBezTo>
                <a:cubicBezTo>
                  <a:pt x="4107009" y="0"/>
                  <a:pt x="5291567" y="1184557"/>
                  <a:pt x="5291567" y="2645783"/>
                </a:cubicBezTo>
                <a:close/>
              </a:path>
            </a:pathLst>
          </a:custGeom>
          <a:solidFill>
            <a:schemeClr val="tx1"/>
          </a:solidFill>
          <a:ln w="50800" cap="flat">
            <a:gradFill flip="none" rotWithShape="1">
              <a:gsLst>
                <a:gs pos="0">
                  <a:srgbClr val="3070E5"/>
                </a:gs>
                <a:gs pos="35000">
                  <a:srgbClr val="1ABBE9"/>
                </a:gs>
                <a:gs pos="43000">
                  <a:srgbClr val="1ABBE9"/>
                </a:gs>
                <a:gs pos="60000">
                  <a:srgbClr val="FD017F"/>
                </a:gs>
                <a:gs pos="100000">
                  <a:srgbClr val="FCA601"/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pPr lvl="0"/>
            <a:endParaRPr lang="en-US" dirty="0"/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81171" y="3181936"/>
            <a:ext cx="955675" cy="50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Full Margin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23850" y="952500"/>
            <a:ext cx="11544300" cy="5122863"/>
          </a:xfrm>
          <a:prstGeom prst="roundRect">
            <a:avLst>
              <a:gd name="adj" fmla="val 1503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18872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26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Full Margin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1154430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99D23610-D323-6271-753B-C40A3678BD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1244600"/>
            <a:ext cx="11544300" cy="4830763"/>
          </a:xfrm>
          <a:prstGeom prst="roundRect">
            <a:avLst>
              <a:gd name="adj" fmla="val 1897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18872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6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Full Margin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-2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1154430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170B322-9DD5-07FB-D258-3DA95EF8E7B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1244600"/>
            <a:ext cx="11544300" cy="4830763"/>
          </a:xfrm>
          <a:prstGeom prst="roundRect">
            <a:avLst>
              <a:gd name="adj" fmla="val 1897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28016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14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  <p:txBody>
          <a:bodyPr tIns="21031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038" y="952500"/>
            <a:ext cx="8794750" cy="9175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68980-BFE5-40AF-63BF-9DB031B379C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B9760-CDAA-BC58-F236-F1837F40C2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35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,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  <p:txBody>
          <a:bodyPr tIns="21031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2" y="4540250"/>
            <a:ext cx="10747375" cy="107156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4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, Section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  <p:txBody>
          <a:bodyPr tIns="21031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E21AB-8C85-5F58-60F8-E68917124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7038" y="-7937"/>
            <a:ext cx="8794750" cy="466344"/>
          </a:xfrm>
        </p:spPr>
        <p:txBody>
          <a:bodyPr anchor="b" anchorCtr="0"/>
          <a:lstStyle>
            <a:lvl1pPr marL="0" indent="0" algn="ctr">
              <a:buNone/>
              <a:defRPr sz="1200"/>
            </a:lvl1pPr>
            <a:lvl2pPr algn="ctr">
              <a:defRPr sz="1400"/>
            </a:lvl2pPr>
            <a:lvl3pPr algn="ctr">
              <a:defRPr sz="1200"/>
            </a:lvl3pPr>
            <a:lvl4pPr algn="ctr">
              <a:defRPr sz="1100"/>
            </a:lvl4pPr>
            <a:lvl5pPr algn="ctr">
              <a:defRPr sz="1050"/>
            </a:lvl5pPr>
          </a:lstStyle>
          <a:p>
            <a:pPr lvl="0"/>
            <a:r>
              <a:rPr lang="en-US" dirty="0"/>
              <a:t>Section title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038" y="952500"/>
            <a:ext cx="8794750" cy="9175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5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, Section,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E21AB-8C85-5F58-60F8-E68917124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7038" y="-7937"/>
            <a:ext cx="8794750" cy="466344"/>
          </a:xfrm>
        </p:spPr>
        <p:txBody>
          <a:bodyPr anchor="b" anchorCtr="0"/>
          <a:lstStyle>
            <a:lvl1pPr marL="0" indent="0" algn="ctr">
              <a:buNone/>
              <a:defRPr sz="1200"/>
            </a:lvl1pPr>
            <a:lvl2pPr algn="ctr">
              <a:defRPr sz="1400"/>
            </a:lvl2pPr>
            <a:lvl3pPr algn="ctr">
              <a:defRPr sz="1200"/>
            </a:lvl3pPr>
            <a:lvl4pPr algn="ctr">
              <a:defRPr sz="1100"/>
            </a:lvl4pPr>
            <a:lvl5pPr algn="ctr">
              <a:defRPr sz="1050"/>
            </a:lvl5pPr>
          </a:lstStyle>
          <a:p>
            <a:pPr lvl="0"/>
            <a:r>
              <a:rPr lang="en-US" dirty="0"/>
              <a:t>Section title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038" y="952500"/>
            <a:ext cx="8794750" cy="9175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25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er 2/3 Photo, Section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7937"/>
            <a:ext cx="12192000" cy="4675188"/>
          </a:xfrm>
          <a:prstGeom prst="roundRect">
            <a:avLst>
              <a:gd name="adj" fmla="val 0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37160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E21AB-8C85-5F58-60F8-E68917124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-7937"/>
            <a:ext cx="8612188" cy="466344"/>
          </a:xfrm>
        </p:spPr>
        <p:txBody>
          <a:bodyPr anchor="b" anchorCtr="0"/>
          <a:lstStyle>
            <a:lvl1pPr marL="0" indent="0" algn="l">
              <a:buNone/>
              <a:defRPr sz="1200"/>
            </a:lvl1pPr>
            <a:lvl2pPr algn="ctr">
              <a:defRPr sz="1400"/>
            </a:lvl2pPr>
            <a:lvl3pPr algn="ctr">
              <a:defRPr sz="1200"/>
            </a:lvl3pPr>
            <a:lvl4pPr algn="ctr">
              <a:defRPr sz="1100"/>
            </a:lvl4pPr>
            <a:lvl5pPr algn="ctr">
              <a:defRPr sz="1050"/>
            </a:lvl5pPr>
          </a:lstStyle>
          <a:p>
            <a:pPr lvl="0"/>
            <a:r>
              <a:rPr lang="en-US" dirty="0"/>
              <a:t>Section title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5003800"/>
            <a:ext cx="8612188" cy="1071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04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 descr="Quotation Mark">
            <a:extLst>
              <a:ext uri="{FF2B5EF4-FFF2-40B4-BE49-F238E27FC236}">
                <a16:creationId xmlns:a16="http://schemas.microsoft.com/office/drawing/2014/main" id="{4B52BC46-48EA-B916-39B5-C5FF3FB612BC}"/>
              </a:ext>
            </a:extLst>
          </p:cNvPr>
          <p:cNvSpPr/>
          <p:nvPr/>
        </p:nvSpPr>
        <p:spPr>
          <a:xfrm>
            <a:off x="5731161" y="1132840"/>
            <a:ext cx="516694" cy="416701"/>
          </a:xfrm>
          <a:custGeom>
            <a:avLst/>
            <a:gdLst>
              <a:gd name="connsiteX0" fmla="*/ 418890 w 728197"/>
              <a:gd name="connsiteY0" fmla="*/ 587273 h 587273"/>
              <a:gd name="connsiteX1" fmla="*/ 383998 w 728197"/>
              <a:gd name="connsiteY1" fmla="*/ 552884 h 587273"/>
              <a:gd name="connsiteX2" fmla="*/ 383998 w 728197"/>
              <a:gd name="connsiteY2" fmla="*/ 552793 h 587273"/>
              <a:gd name="connsiteX3" fmla="*/ 383998 w 728197"/>
              <a:gd name="connsiteY3" fmla="*/ 367917 h 587273"/>
              <a:gd name="connsiteX4" fmla="*/ 513570 w 728197"/>
              <a:gd name="connsiteY4" fmla="*/ 79508 h 587273"/>
              <a:gd name="connsiteX5" fmla="*/ 728198 w 728197"/>
              <a:gd name="connsiteY5" fmla="*/ 0 h 587273"/>
              <a:gd name="connsiteX6" fmla="*/ 728198 w 728197"/>
              <a:gd name="connsiteY6" fmla="*/ 134713 h 587273"/>
              <a:gd name="connsiteX7" fmla="*/ 583354 w 728197"/>
              <a:gd name="connsiteY7" fmla="*/ 316104 h 587273"/>
              <a:gd name="connsiteX8" fmla="*/ 658414 w 728197"/>
              <a:gd name="connsiteY8" fmla="*/ 316104 h 587273"/>
              <a:gd name="connsiteX9" fmla="*/ 693398 w 728197"/>
              <a:gd name="connsiteY9" fmla="*/ 350585 h 587273"/>
              <a:gd name="connsiteX10" fmla="*/ 693398 w 728197"/>
              <a:gd name="connsiteY10" fmla="*/ 350677 h 587273"/>
              <a:gd name="connsiteX11" fmla="*/ 693398 w 728197"/>
              <a:gd name="connsiteY11" fmla="*/ 552426 h 587273"/>
              <a:gd name="connsiteX12" fmla="*/ 658599 w 728197"/>
              <a:gd name="connsiteY12" fmla="*/ 586907 h 587273"/>
              <a:gd name="connsiteX13" fmla="*/ 658506 w 728197"/>
              <a:gd name="connsiteY13" fmla="*/ 586907 h 587273"/>
              <a:gd name="connsiteX14" fmla="*/ 34892 w 728197"/>
              <a:gd name="connsiteY14" fmla="*/ 587273 h 587273"/>
              <a:gd name="connsiteX15" fmla="*/ 0 w 728197"/>
              <a:gd name="connsiteY15" fmla="*/ 552884 h 587273"/>
              <a:gd name="connsiteX16" fmla="*/ 0 w 728197"/>
              <a:gd name="connsiteY16" fmla="*/ 552793 h 587273"/>
              <a:gd name="connsiteX17" fmla="*/ 0 w 728197"/>
              <a:gd name="connsiteY17" fmla="*/ 367917 h 587273"/>
              <a:gd name="connsiteX18" fmla="*/ 129573 w 728197"/>
              <a:gd name="connsiteY18" fmla="*/ 79508 h 587273"/>
              <a:gd name="connsiteX19" fmla="*/ 344200 w 728197"/>
              <a:gd name="connsiteY19" fmla="*/ 0 h 587273"/>
              <a:gd name="connsiteX20" fmla="*/ 344200 w 728197"/>
              <a:gd name="connsiteY20" fmla="*/ 134713 h 587273"/>
              <a:gd name="connsiteX21" fmla="*/ 198986 w 728197"/>
              <a:gd name="connsiteY21" fmla="*/ 316104 h 587273"/>
              <a:gd name="connsiteX22" fmla="*/ 274046 w 728197"/>
              <a:gd name="connsiteY22" fmla="*/ 316104 h 587273"/>
              <a:gd name="connsiteX23" fmla="*/ 308938 w 728197"/>
              <a:gd name="connsiteY23" fmla="*/ 350677 h 587273"/>
              <a:gd name="connsiteX24" fmla="*/ 308938 w 728197"/>
              <a:gd name="connsiteY24" fmla="*/ 552426 h 587273"/>
              <a:gd name="connsiteX25" fmla="*/ 274138 w 728197"/>
              <a:gd name="connsiteY25" fmla="*/ 586907 h 587273"/>
              <a:gd name="connsiteX26" fmla="*/ 274046 w 728197"/>
              <a:gd name="connsiteY26" fmla="*/ 586907 h 58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28197" h="587273">
                <a:moveTo>
                  <a:pt x="418890" y="587273"/>
                </a:moveTo>
                <a:cubicBezTo>
                  <a:pt x="399670" y="587324"/>
                  <a:pt x="384048" y="571928"/>
                  <a:pt x="383998" y="552884"/>
                </a:cubicBezTo>
                <a:cubicBezTo>
                  <a:pt x="383998" y="552854"/>
                  <a:pt x="383998" y="552823"/>
                  <a:pt x="383998" y="552793"/>
                </a:cubicBezTo>
                <a:lnTo>
                  <a:pt x="383998" y="367917"/>
                </a:lnTo>
                <a:cubicBezTo>
                  <a:pt x="383998" y="240082"/>
                  <a:pt x="427189" y="143945"/>
                  <a:pt x="513570" y="79508"/>
                </a:cubicBezTo>
                <a:cubicBezTo>
                  <a:pt x="571693" y="35795"/>
                  <a:pt x="643235" y="9292"/>
                  <a:pt x="728198" y="0"/>
                </a:cubicBezTo>
                <a:lnTo>
                  <a:pt x="728198" y="134713"/>
                </a:lnTo>
                <a:cubicBezTo>
                  <a:pt x="631694" y="155439"/>
                  <a:pt x="583419" y="215902"/>
                  <a:pt x="583354" y="316104"/>
                </a:cubicBezTo>
                <a:lnTo>
                  <a:pt x="658414" y="316104"/>
                </a:lnTo>
                <a:cubicBezTo>
                  <a:pt x="677683" y="316054"/>
                  <a:pt x="693343" y="331491"/>
                  <a:pt x="693398" y="350585"/>
                </a:cubicBezTo>
                <a:cubicBezTo>
                  <a:pt x="693398" y="350615"/>
                  <a:pt x="693398" y="350646"/>
                  <a:pt x="693398" y="350677"/>
                </a:cubicBezTo>
                <a:lnTo>
                  <a:pt x="693398" y="552426"/>
                </a:lnTo>
                <a:cubicBezTo>
                  <a:pt x="693398" y="571469"/>
                  <a:pt x="677822" y="586907"/>
                  <a:pt x="658599" y="586907"/>
                </a:cubicBezTo>
                <a:cubicBezTo>
                  <a:pt x="658571" y="586907"/>
                  <a:pt x="658534" y="586907"/>
                  <a:pt x="658506" y="586907"/>
                </a:cubicBezTo>
                <a:close/>
                <a:moveTo>
                  <a:pt x="34892" y="587273"/>
                </a:moveTo>
                <a:cubicBezTo>
                  <a:pt x="15673" y="587324"/>
                  <a:pt x="51" y="571928"/>
                  <a:pt x="0" y="552884"/>
                </a:cubicBezTo>
                <a:cubicBezTo>
                  <a:pt x="0" y="552854"/>
                  <a:pt x="0" y="552823"/>
                  <a:pt x="0" y="552793"/>
                </a:cubicBezTo>
                <a:lnTo>
                  <a:pt x="0" y="367917"/>
                </a:lnTo>
                <a:cubicBezTo>
                  <a:pt x="0" y="240082"/>
                  <a:pt x="43191" y="143945"/>
                  <a:pt x="129573" y="79508"/>
                </a:cubicBezTo>
                <a:cubicBezTo>
                  <a:pt x="187695" y="35795"/>
                  <a:pt x="259238" y="9292"/>
                  <a:pt x="344200" y="0"/>
                </a:cubicBezTo>
                <a:lnTo>
                  <a:pt x="344200" y="134713"/>
                </a:lnTo>
                <a:cubicBezTo>
                  <a:pt x="247391" y="155439"/>
                  <a:pt x="198986" y="215902"/>
                  <a:pt x="198986" y="316104"/>
                </a:cubicBezTo>
                <a:lnTo>
                  <a:pt x="274046" y="316104"/>
                </a:lnTo>
                <a:cubicBezTo>
                  <a:pt x="293316" y="316104"/>
                  <a:pt x="308938" y="331583"/>
                  <a:pt x="308938" y="350677"/>
                </a:cubicBezTo>
                <a:lnTo>
                  <a:pt x="308938" y="552426"/>
                </a:lnTo>
                <a:cubicBezTo>
                  <a:pt x="308938" y="571469"/>
                  <a:pt x="293358" y="586907"/>
                  <a:pt x="274138" y="586907"/>
                </a:cubicBezTo>
                <a:cubicBezTo>
                  <a:pt x="274108" y="586907"/>
                  <a:pt x="274076" y="586907"/>
                  <a:pt x="274046" y="586907"/>
                </a:cubicBezTo>
                <a:close/>
              </a:path>
            </a:pathLst>
          </a:custGeom>
          <a:noFill/>
          <a:ln w="15875" cap="flat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68BC5-9F97-A637-CA24-35B03B63AA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7038" y="1876424"/>
            <a:ext cx="8794750" cy="217487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 dirty="0"/>
              <a:t>Quote slide 1, </a:t>
            </a: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65B2C-5060-1909-C557-ADA0DD5D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7038" y="4360863"/>
            <a:ext cx="8794750" cy="625475"/>
          </a:xfrm>
        </p:spPr>
        <p:txBody>
          <a:bodyPr/>
          <a:lstStyle>
            <a:lvl1pPr marL="0" indent="0" algn="ctr">
              <a:lnSpc>
                <a:spcPct val="110000"/>
              </a:lnSpc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Role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FFC5C-7657-95D9-3E3C-A05AC680CB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9777-CA26-AFF0-62B3-9D957F6FD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 descr="Quotation Mark">
            <a:extLst>
              <a:ext uri="{FF2B5EF4-FFF2-40B4-BE49-F238E27FC236}">
                <a16:creationId xmlns:a16="http://schemas.microsoft.com/office/drawing/2014/main" id="{4B52BC46-48EA-B916-39B5-C5FF3FB612BC}"/>
              </a:ext>
            </a:extLst>
          </p:cNvPr>
          <p:cNvSpPr/>
          <p:nvPr/>
        </p:nvSpPr>
        <p:spPr>
          <a:xfrm>
            <a:off x="5731161" y="963295"/>
            <a:ext cx="516694" cy="416701"/>
          </a:xfrm>
          <a:custGeom>
            <a:avLst/>
            <a:gdLst>
              <a:gd name="connsiteX0" fmla="*/ 418890 w 728197"/>
              <a:gd name="connsiteY0" fmla="*/ 587273 h 587273"/>
              <a:gd name="connsiteX1" fmla="*/ 383998 w 728197"/>
              <a:gd name="connsiteY1" fmla="*/ 552884 h 587273"/>
              <a:gd name="connsiteX2" fmla="*/ 383998 w 728197"/>
              <a:gd name="connsiteY2" fmla="*/ 552793 h 587273"/>
              <a:gd name="connsiteX3" fmla="*/ 383998 w 728197"/>
              <a:gd name="connsiteY3" fmla="*/ 367917 h 587273"/>
              <a:gd name="connsiteX4" fmla="*/ 513570 w 728197"/>
              <a:gd name="connsiteY4" fmla="*/ 79508 h 587273"/>
              <a:gd name="connsiteX5" fmla="*/ 728198 w 728197"/>
              <a:gd name="connsiteY5" fmla="*/ 0 h 587273"/>
              <a:gd name="connsiteX6" fmla="*/ 728198 w 728197"/>
              <a:gd name="connsiteY6" fmla="*/ 134713 h 587273"/>
              <a:gd name="connsiteX7" fmla="*/ 583354 w 728197"/>
              <a:gd name="connsiteY7" fmla="*/ 316104 h 587273"/>
              <a:gd name="connsiteX8" fmla="*/ 658414 w 728197"/>
              <a:gd name="connsiteY8" fmla="*/ 316104 h 587273"/>
              <a:gd name="connsiteX9" fmla="*/ 693398 w 728197"/>
              <a:gd name="connsiteY9" fmla="*/ 350585 h 587273"/>
              <a:gd name="connsiteX10" fmla="*/ 693398 w 728197"/>
              <a:gd name="connsiteY10" fmla="*/ 350677 h 587273"/>
              <a:gd name="connsiteX11" fmla="*/ 693398 w 728197"/>
              <a:gd name="connsiteY11" fmla="*/ 552426 h 587273"/>
              <a:gd name="connsiteX12" fmla="*/ 658599 w 728197"/>
              <a:gd name="connsiteY12" fmla="*/ 586907 h 587273"/>
              <a:gd name="connsiteX13" fmla="*/ 658506 w 728197"/>
              <a:gd name="connsiteY13" fmla="*/ 586907 h 587273"/>
              <a:gd name="connsiteX14" fmla="*/ 34892 w 728197"/>
              <a:gd name="connsiteY14" fmla="*/ 587273 h 587273"/>
              <a:gd name="connsiteX15" fmla="*/ 0 w 728197"/>
              <a:gd name="connsiteY15" fmla="*/ 552884 h 587273"/>
              <a:gd name="connsiteX16" fmla="*/ 0 w 728197"/>
              <a:gd name="connsiteY16" fmla="*/ 552793 h 587273"/>
              <a:gd name="connsiteX17" fmla="*/ 0 w 728197"/>
              <a:gd name="connsiteY17" fmla="*/ 367917 h 587273"/>
              <a:gd name="connsiteX18" fmla="*/ 129573 w 728197"/>
              <a:gd name="connsiteY18" fmla="*/ 79508 h 587273"/>
              <a:gd name="connsiteX19" fmla="*/ 344200 w 728197"/>
              <a:gd name="connsiteY19" fmla="*/ 0 h 587273"/>
              <a:gd name="connsiteX20" fmla="*/ 344200 w 728197"/>
              <a:gd name="connsiteY20" fmla="*/ 134713 h 587273"/>
              <a:gd name="connsiteX21" fmla="*/ 198986 w 728197"/>
              <a:gd name="connsiteY21" fmla="*/ 316104 h 587273"/>
              <a:gd name="connsiteX22" fmla="*/ 274046 w 728197"/>
              <a:gd name="connsiteY22" fmla="*/ 316104 h 587273"/>
              <a:gd name="connsiteX23" fmla="*/ 308938 w 728197"/>
              <a:gd name="connsiteY23" fmla="*/ 350677 h 587273"/>
              <a:gd name="connsiteX24" fmla="*/ 308938 w 728197"/>
              <a:gd name="connsiteY24" fmla="*/ 552426 h 587273"/>
              <a:gd name="connsiteX25" fmla="*/ 274138 w 728197"/>
              <a:gd name="connsiteY25" fmla="*/ 586907 h 587273"/>
              <a:gd name="connsiteX26" fmla="*/ 274046 w 728197"/>
              <a:gd name="connsiteY26" fmla="*/ 586907 h 58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28197" h="587273">
                <a:moveTo>
                  <a:pt x="418890" y="587273"/>
                </a:moveTo>
                <a:cubicBezTo>
                  <a:pt x="399670" y="587324"/>
                  <a:pt x="384048" y="571928"/>
                  <a:pt x="383998" y="552884"/>
                </a:cubicBezTo>
                <a:cubicBezTo>
                  <a:pt x="383998" y="552854"/>
                  <a:pt x="383998" y="552823"/>
                  <a:pt x="383998" y="552793"/>
                </a:cubicBezTo>
                <a:lnTo>
                  <a:pt x="383998" y="367917"/>
                </a:lnTo>
                <a:cubicBezTo>
                  <a:pt x="383998" y="240082"/>
                  <a:pt x="427189" y="143945"/>
                  <a:pt x="513570" y="79508"/>
                </a:cubicBezTo>
                <a:cubicBezTo>
                  <a:pt x="571693" y="35795"/>
                  <a:pt x="643235" y="9292"/>
                  <a:pt x="728198" y="0"/>
                </a:cubicBezTo>
                <a:lnTo>
                  <a:pt x="728198" y="134713"/>
                </a:lnTo>
                <a:cubicBezTo>
                  <a:pt x="631694" y="155439"/>
                  <a:pt x="583419" y="215902"/>
                  <a:pt x="583354" y="316104"/>
                </a:cubicBezTo>
                <a:lnTo>
                  <a:pt x="658414" y="316104"/>
                </a:lnTo>
                <a:cubicBezTo>
                  <a:pt x="677683" y="316054"/>
                  <a:pt x="693343" y="331491"/>
                  <a:pt x="693398" y="350585"/>
                </a:cubicBezTo>
                <a:cubicBezTo>
                  <a:pt x="693398" y="350615"/>
                  <a:pt x="693398" y="350646"/>
                  <a:pt x="693398" y="350677"/>
                </a:cubicBezTo>
                <a:lnTo>
                  <a:pt x="693398" y="552426"/>
                </a:lnTo>
                <a:cubicBezTo>
                  <a:pt x="693398" y="571469"/>
                  <a:pt x="677822" y="586907"/>
                  <a:pt x="658599" y="586907"/>
                </a:cubicBezTo>
                <a:cubicBezTo>
                  <a:pt x="658571" y="586907"/>
                  <a:pt x="658534" y="586907"/>
                  <a:pt x="658506" y="586907"/>
                </a:cubicBezTo>
                <a:close/>
                <a:moveTo>
                  <a:pt x="34892" y="587273"/>
                </a:moveTo>
                <a:cubicBezTo>
                  <a:pt x="15673" y="587324"/>
                  <a:pt x="51" y="571928"/>
                  <a:pt x="0" y="552884"/>
                </a:cubicBezTo>
                <a:cubicBezTo>
                  <a:pt x="0" y="552854"/>
                  <a:pt x="0" y="552823"/>
                  <a:pt x="0" y="552793"/>
                </a:cubicBezTo>
                <a:lnTo>
                  <a:pt x="0" y="367917"/>
                </a:lnTo>
                <a:cubicBezTo>
                  <a:pt x="0" y="240082"/>
                  <a:pt x="43191" y="143945"/>
                  <a:pt x="129573" y="79508"/>
                </a:cubicBezTo>
                <a:cubicBezTo>
                  <a:pt x="187695" y="35795"/>
                  <a:pt x="259238" y="9292"/>
                  <a:pt x="344200" y="0"/>
                </a:cubicBezTo>
                <a:lnTo>
                  <a:pt x="344200" y="134713"/>
                </a:lnTo>
                <a:cubicBezTo>
                  <a:pt x="247391" y="155439"/>
                  <a:pt x="198986" y="215902"/>
                  <a:pt x="198986" y="316104"/>
                </a:cubicBezTo>
                <a:lnTo>
                  <a:pt x="274046" y="316104"/>
                </a:lnTo>
                <a:cubicBezTo>
                  <a:pt x="293316" y="316104"/>
                  <a:pt x="308938" y="331583"/>
                  <a:pt x="308938" y="350677"/>
                </a:cubicBezTo>
                <a:lnTo>
                  <a:pt x="308938" y="552426"/>
                </a:lnTo>
                <a:cubicBezTo>
                  <a:pt x="308938" y="571469"/>
                  <a:pt x="293358" y="586907"/>
                  <a:pt x="274138" y="586907"/>
                </a:cubicBezTo>
                <a:cubicBezTo>
                  <a:pt x="274108" y="586907"/>
                  <a:pt x="274076" y="586907"/>
                  <a:pt x="274046" y="586907"/>
                </a:cubicBezTo>
                <a:close/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68BC5-9F97-A637-CA24-35B03B63AA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7038" y="1706879"/>
            <a:ext cx="8794750" cy="217487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 dirty="0"/>
              <a:t>Quote slide 1, </a:t>
            </a: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65B2C-5060-1909-C557-ADA0DD5D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7038" y="4191318"/>
            <a:ext cx="8794750" cy="625475"/>
          </a:xfrm>
        </p:spPr>
        <p:txBody>
          <a:bodyPr/>
          <a:lstStyle>
            <a:lvl1pPr marL="0" indent="0" algn="ctr">
              <a:lnSpc>
                <a:spcPct val="110000"/>
              </a:lnSpc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Role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FFC5C-7657-95D9-3E3C-A05AC680CB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9777-CA26-AFF0-62B3-9D957F6FD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7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, Four Speak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FAB65E-774E-7C2F-9733-CE6410F86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1260471"/>
            <a:ext cx="10888663" cy="4351342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55688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20312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373652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373652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58274" y="3188776"/>
            <a:ext cx="914400" cy="480447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75F4503-6E14-DE87-30D2-13904F94B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850" y="4363133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9DECD55-6AA1-8B80-F758-69B1E9337A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0687" y="4363133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</p:spTree>
    <p:extLst>
      <p:ext uri="{BB962C8B-B14F-4D97-AF65-F5344CB8AC3E}">
        <p14:creationId xmlns:p14="http://schemas.microsoft.com/office/powerpoint/2010/main" val="349076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8BC5-9F97-A637-CA24-35B03B63AA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44600"/>
            <a:ext cx="5373688" cy="3167380"/>
          </a:xfrm>
        </p:spPr>
        <p:txBody>
          <a:bodyPr/>
          <a:lstStyle>
            <a:lvl1pPr algn="l">
              <a:defRPr sz="4000"/>
            </a:lvl1pPr>
          </a:lstStyle>
          <a:p>
            <a:r>
              <a:rPr lang="en-US" dirty="0"/>
              <a:t>“Quote slide 1, </a:t>
            </a: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no </a:t>
            </a:r>
            <a:r>
              <a:rPr lang="en-GB" dirty="0" err="1"/>
              <a:t>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”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65B2C-5060-1909-C557-ADA0DD5D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4726305"/>
            <a:ext cx="5373688" cy="673417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Role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FFC5C-7657-95D9-3E3C-A05AC680CB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9777-CA26-AFF0-62B3-9D957F6FD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8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, Title, Body Copy, Graph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FB629D-1461-3E6E-194F-1E2781C58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5683250" cy="9464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2D1E1-C16C-597A-29F4-4F0B590395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555750"/>
            <a:ext cx="5683250" cy="923925"/>
          </a:xfrm>
        </p:spPr>
        <p:txBody>
          <a:bodyPr/>
          <a:lstStyle>
            <a:lvl1pPr marL="0" indent="0">
              <a:buNone/>
              <a:defRPr sz="1800" b="0"/>
            </a:lvl1pPr>
            <a:lvl2pPr marL="182880" indent="0">
              <a:buNone/>
              <a:defRPr sz="1600" b="0"/>
            </a:lvl2pPr>
            <a:lvl3pPr marL="365760" indent="0">
              <a:buNone/>
              <a:defRPr sz="1400" b="0"/>
            </a:lvl3pPr>
            <a:lvl4pPr marL="548640" indent="0">
              <a:buNone/>
              <a:defRPr sz="1200" b="0"/>
            </a:lvl4pPr>
            <a:lvl5pPr marL="731520" indent="0">
              <a:buNone/>
              <a:defRPr sz="1100" b="0"/>
            </a:lvl5pPr>
          </a:lstStyle>
          <a:p>
            <a:pPr lvl="0"/>
            <a:r>
              <a:rPr lang="en-US" dirty="0"/>
              <a:t>Body copy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99622-5FA2-FEEE-3C33-0A896ADDB1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94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50E13-06E5-F6BB-7667-EE8E9893D0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05315C-F3C4-4817-6DB5-825E9E8E9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9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BD67761C-12AC-06B4-1032-66C47B765FE0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22313" y="1555750"/>
            <a:ext cx="10747375" cy="4519613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on icon below to add a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53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B0E688F9-03DF-D354-A8AF-EF5349F39C6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323850" y="1555750"/>
            <a:ext cx="11544300" cy="4519613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on icon below to add a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71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 Title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9EC94CF-F758-4A7C-3B39-A1EFC1EA815A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6581775" y="952500"/>
            <a:ext cx="4887913" cy="4968875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below to add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1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, Title,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0C9451-8976-3C96-3C4E-F9624BB31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3" y="952500"/>
            <a:ext cx="7634288" cy="2476500"/>
          </a:xfrm>
        </p:spPr>
        <p:txBody>
          <a:bodyPr anchor="b" anchorCtr="0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4A8F9-F7CA-7BED-9594-D64F51EE9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8063" y="3738563"/>
            <a:ext cx="7634287" cy="936625"/>
          </a:xfrm>
        </p:spPr>
        <p:txBody>
          <a:bodyPr/>
          <a:lstStyle>
            <a:lvl1pPr marL="0" indent="0" algn="ctr">
              <a:buNone/>
              <a:defRPr/>
            </a:lvl1pPr>
            <a:lvl2pPr marL="182880" indent="0" algn="ctr">
              <a:buNone/>
              <a:defRPr/>
            </a:lvl2pPr>
            <a:lvl3pPr marL="365760" indent="0" algn="ctr">
              <a:buNone/>
              <a:defRPr/>
            </a:lvl3pPr>
            <a:lvl4pPr marL="548640" indent="0" algn="ctr">
              <a:buNone/>
              <a:defRPr/>
            </a:lvl4pPr>
            <a:lvl5pPr marL="73152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146B2-9533-23DF-7DA9-0EBFD96977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4EDA1-89C5-8341-7EDE-FCCAAA0607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31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tatement 1, Title,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BE3366F-F43E-6996-B128-0A001300FD2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tIns="2743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76B6A35-8740-9D1E-A189-71BC5C74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3" y="952500"/>
            <a:ext cx="7634288" cy="1537465"/>
          </a:xfrm>
        </p:spPr>
        <p:txBody>
          <a:bodyPr anchor="b" anchorCtr="0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4A8F9-F7CA-7BED-9594-D64F51EE92B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8063" y="2492374"/>
            <a:ext cx="7634287" cy="311152"/>
          </a:xfrm>
        </p:spPr>
        <p:txBody>
          <a:bodyPr/>
          <a:lstStyle>
            <a:lvl1pPr marL="0" indent="0" algn="ctr">
              <a:buNone/>
              <a:defRPr/>
            </a:lvl1pPr>
            <a:lvl2pPr marL="182880" indent="0" algn="ctr">
              <a:buNone/>
              <a:defRPr/>
            </a:lvl2pPr>
            <a:lvl3pPr marL="365760" indent="0" algn="ctr">
              <a:buNone/>
              <a:defRPr/>
            </a:lvl3pPr>
            <a:lvl4pPr marL="548640" indent="0" algn="ctr">
              <a:buNone/>
              <a:defRPr/>
            </a:lvl4pPr>
            <a:lvl5pPr marL="73152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03969-9100-4398-1394-9B9B34222C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FB270-12CC-4B92-85FD-B7710644F26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9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85A1-2C43-8640-F232-FC541372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231"/>
            <a:ext cx="7634288" cy="1870075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2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F17AB4-9E08-0A74-D302-44EB1D55B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375"/>
            <a:ext cx="7634288" cy="1868488"/>
          </a:xfrm>
        </p:spPr>
        <p:txBody>
          <a:bodyPr wrap="square" anchor="ctr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0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, Four Speak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3850" y="320675"/>
            <a:ext cx="792163" cy="4162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2492374"/>
            <a:ext cx="10167938" cy="1243019"/>
          </a:xfrm>
        </p:spPr>
        <p:txBody>
          <a:bodyPr anchor="b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Slide Title Layout 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49" y="3827463"/>
            <a:ext cx="1016793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4360863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2EFECA-80DB-74BA-813F-3952A15A50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30688" y="4360863"/>
            <a:ext cx="4886325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850" y="4990779"/>
            <a:ext cx="3725863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BBB47F0-F6D2-5FD5-1C2D-8963A9B280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0688" y="4990779"/>
            <a:ext cx="4886325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8293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1CEAE-269F-9001-82E1-E63AB481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375"/>
            <a:ext cx="7634288" cy="1868487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4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1CEAE-269F-9001-82E1-E63AB481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375"/>
            <a:ext cx="7235825" cy="1868487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68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5412D7-A614-E163-F131-6847698E7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1244601"/>
            <a:ext cx="10888663" cy="4367212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FD99A5-A6E1-0514-02DB-84C6BD18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114676"/>
            <a:ext cx="2749550" cy="623888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8" name="Picture 7" descr="Cisco logo">
            <a:extLst>
              <a:ext uri="{FF2B5EF4-FFF2-40B4-BE49-F238E27FC236}">
                <a16:creationId xmlns:a16="http://schemas.microsoft.com/office/drawing/2014/main" id="{56775E76-582E-6CCC-1676-4F670B0BFC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58274" y="3188776"/>
            <a:ext cx="914400" cy="4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0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FD99A5-A6E1-0514-02DB-84C6BD18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114676"/>
            <a:ext cx="2749550" cy="623888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1774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2" descr="Cisco logo">
            <a:extLst>
              <a:ext uri="{FF2B5EF4-FFF2-40B4-BE49-F238E27FC236}">
                <a16:creationId xmlns:a16="http://schemas.microsoft.com/office/drawing/2014/main" id="{9A32CA38-C4CF-D4BC-78F1-F151F8F979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487122" y="2978332"/>
            <a:ext cx="1217756" cy="640080"/>
            <a:chOff x="7202835" y="2919593"/>
            <a:chExt cx="1014444" cy="533215"/>
          </a:xfrm>
          <a:solidFill>
            <a:schemeClr val="bg1"/>
          </a:solidFill>
        </p:grpSpPr>
        <p:sp>
          <p:nvSpPr>
            <p:cNvPr id="4" name="Freeform 24">
              <a:extLst>
                <a:ext uri="{FF2B5EF4-FFF2-40B4-BE49-F238E27FC236}">
                  <a16:creationId xmlns:a16="http://schemas.microsoft.com/office/drawing/2014/main" id="{0848F511-CD0C-4E21-1411-CA7D0F6E3A43}"/>
                </a:ext>
              </a:extLst>
            </p:cNvPr>
            <p:cNvSpPr/>
            <p:nvPr/>
          </p:nvSpPr>
          <p:spPr>
            <a:xfrm>
              <a:off x="7489875" y="3273956"/>
              <a:ext cx="44467" cy="175170"/>
            </a:xfrm>
            <a:custGeom>
              <a:avLst/>
              <a:gdLst>
                <a:gd name="connsiteX0" fmla="*/ 0 w 44467"/>
                <a:gd name="connsiteY0" fmla="*/ 0 h 175170"/>
                <a:gd name="connsiteX1" fmla="*/ 44467 w 44467"/>
                <a:gd name="connsiteY1" fmla="*/ 0 h 175170"/>
                <a:gd name="connsiteX2" fmla="*/ 44467 w 44467"/>
                <a:gd name="connsiteY2" fmla="*/ 175170 h 175170"/>
                <a:gd name="connsiteX3" fmla="*/ 0 w 44467"/>
                <a:gd name="connsiteY3" fmla="*/ 175170 h 17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67" h="175170">
                  <a:moveTo>
                    <a:pt x="0" y="0"/>
                  </a:moveTo>
                  <a:lnTo>
                    <a:pt x="44467" y="0"/>
                  </a:lnTo>
                  <a:lnTo>
                    <a:pt x="44467" y="175170"/>
                  </a:lnTo>
                  <a:lnTo>
                    <a:pt x="0" y="175170"/>
                  </a:lnTo>
                  <a:close/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5" name="Freeform 25">
              <a:extLst>
                <a:ext uri="{FF2B5EF4-FFF2-40B4-BE49-F238E27FC236}">
                  <a16:creationId xmlns:a16="http://schemas.microsoft.com/office/drawing/2014/main" id="{CE7BD058-D0FF-047D-F5E7-7A0A610E086D}"/>
                </a:ext>
              </a:extLst>
            </p:cNvPr>
            <p:cNvSpPr/>
            <p:nvPr/>
          </p:nvSpPr>
          <p:spPr>
            <a:xfrm>
              <a:off x="7758493" y="3270889"/>
              <a:ext cx="134399" cy="181394"/>
            </a:xfrm>
            <a:custGeom>
              <a:avLst/>
              <a:gdLst>
                <a:gd name="connsiteX0" fmla="*/ 0 w 134399"/>
                <a:gd name="connsiteY0" fmla="*/ 90652 h 181394"/>
                <a:gd name="connsiteX1" fmla="*/ 93835 w 134399"/>
                <a:gd name="connsiteY1" fmla="*/ 181394 h 181394"/>
                <a:gd name="connsiteX2" fmla="*/ 134400 w 134399"/>
                <a:gd name="connsiteY2" fmla="*/ 175170 h 181394"/>
                <a:gd name="connsiteX3" fmla="*/ 134400 w 134399"/>
                <a:gd name="connsiteY3" fmla="*/ 128176 h 181394"/>
                <a:gd name="connsiteX4" fmla="*/ 97011 w 134399"/>
                <a:gd name="connsiteY4" fmla="*/ 137196 h 181394"/>
                <a:gd name="connsiteX5" fmla="*/ 50003 w 134399"/>
                <a:gd name="connsiteY5" fmla="*/ 90472 h 181394"/>
                <a:gd name="connsiteX6" fmla="*/ 97011 w 134399"/>
                <a:gd name="connsiteY6" fmla="*/ 43747 h 181394"/>
                <a:gd name="connsiteX7" fmla="*/ 134400 w 134399"/>
                <a:gd name="connsiteY7" fmla="*/ 52768 h 181394"/>
                <a:gd name="connsiteX8" fmla="*/ 134400 w 134399"/>
                <a:gd name="connsiteY8" fmla="*/ 6314 h 181394"/>
                <a:gd name="connsiteX9" fmla="*/ 93835 w 134399"/>
                <a:gd name="connsiteY9" fmla="*/ 0 h 181394"/>
                <a:gd name="connsiteX10" fmla="*/ 0 w 134399"/>
                <a:gd name="connsiteY10" fmla="*/ 90652 h 1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399" h="181394">
                  <a:moveTo>
                    <a:pt x="0" y="90652"/>
                  </a:moveTo>
                  <a:cubicBezTo>
                    <a:pt x="0" y="147118"/>
                    <a:pt x="43832" y="181394"/>
                    <a:pt x="93835" y="181394"/>
                  </a:cubicBezTo>
                  <a:cubicBezTo>
                    <a:pt x="107583" y="181261"/>
                    <a:pt x="121250" y="179165"/>
                    <a:pt x="134400" y="175170"/>
                  </a:cubicBezTo>
                  <a:lnTo>
                    <a:pt x="134400" y="128176"/>
                  </a:lnTo>
                  <a:cubicBezTo>
                    <a:pt x="122893" y="134240"/>
                    <a:pt x="110034" y="137341"/>
                    <a:pt x="97011" y="137196"/>
                  </a:cubicBezTo>
                  <a:cubicBezTo>
                    <a:pt x="71048" y="137196"/>
                    <a:pt x="50003" y="116276"/>
                    <a:pt x="50003" y="90472"/>
                  </a:cubicBezTo>
                  <a:cubicBezTo>
                    <a:pt x="50003" y="64667"/>
                    <a:pt x="71048" y="43747"/>
                    <a:pt x="97011" y="43747"/>
                  </a:cubicBezTo>
                  <a:cubicBezTo>
                    <a:pt x="110034" y="43598"/>
                    <a:pt x="122893" y="46700"/>
                    <a:pt x="134400" y="52768"/>
                  </a:cubicBezTo>
                  <a:lnTo>
                    <a:pt x="134400" y="6314"/>
                  </a:lnTo>
                  <a:cubicBezTo>
                    <a:pt x="121287" y="2146"/>
                    <a:pt x="107602" y="15"/>
                    <a:pt x="93835" y="0"/>
                  </a:cubicBezTo>
                  <a:cubicBezTo>
                    <a:pt x="39385" y="0"/>
                    <a:pt x="0" y="38335"/>
                    <a:pt x="0" y="9065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6" name="Freeform 26">
              <a:extLst>
                <a:ext uri="{FF2B5EF4-FFF2-40B4-BE49-F238E27FC236}">
                  <a16:creationId xmlns:a16="http://schemas.microsoft.com/office/drawing/2014/main" id="{83623A44-0F0F-1370-66F6-0846CAF90985}"/>
                </a:ext>
              </a:extLst>
            </p:cNvPr>
            <p:cNvSpPr/>
            <p:nvPr/>
          </p:nvSpPr>
          <p:spPr>
            <a:xfrm>
              <a:off x="7294401" y="3270889"/>
              <a:ext cx="134581" cy="181394"/>
            </a:xfrm>
            <a:custGeom>
              <a:avLst/>
              <a:gdLst>
                <a:gd name="connsiteX0" fmla="*/ 0 w 134581"/>
                <a:gd name="connsiteY0" fmla="*/ 90652 h 181394"/>
                <a:gd name="connsiteX1" fmla="*/ 93926 w 134581"/>
                <a:gd name="connsiteY1" fmla="*/ 181394 h 181394"/>
                <a:gd name="connsiteX2" fmla="*/ 134581 w 134581"/>
                <a:gd name="connsiteY2" fmla="*/ 175170 h 181394"/>
                <a:gd name="connsiteX3" fmla="*/ 134581 w 134581"/>
                <a:gd name="connsiteY3" fmla="*/ 128176 h 181394"/>
                <a:gd name="connsiteX4" fmla="*/ 97193 w 134581"/>
                <a:gd name="connsiteY4" fmla="*/ 137196 h 181394"/>
                <a:gd name="connsiteX5" fmla="*/ 50184 w 134581"/>
                <a:gd name="connsiteY5" fmla="*/ 90472 h 181394"/>
                <a:gd name="connsiteX6" fmla="*/ 97193 w 134581"/>
                <a:gd name="connsiteY6" fmla="*/ 43747 h 181394"/>
                <a:gd name="connsiteX7" fmla="*/ 134581 w 134581"/>
                <a:gd name="connsiteY7" fmla="*/ 52768 h 181394"/>
                <a:gd name="connsiteX8" fmla="*/ 134581 w 134581"/>
                <a:gd name="connsiteY8" fmla="*/ 6314 h 181394"/>
                <a:gd name="connsiteX9" fmla="*/ 93926 w 134581"/>
                <a:gd name="connsiteY9" fmla="*/ 0 h 181394"/>
                <a:gd name="connsiteX10" fmla="*/ 181 w 134581"/>
                <a:gd name="connsiteY10" fmla="*/ 90652 h 1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581" h="181394">
                  <a:moveTo>
                    <a:pt x="0" y="90652"/>
                  </a:moveTo>
                  <a:cubicBezTo>
                    <a:pt x="0" y="147118"/>
                    <a:pt x="43832" y="181394"/>
                    <a:pt x="93926" y="181394"/>
                  </a:cubicBezTo>
                  <a:cubicBezTo>
                    <a:pt x="107708" y="181268"/>
                    <a:pt x="121400" y="179172"/>
                    <a:pt x="134581" y="175170"/>
                  </a:cubicBezTo>
                  <a:lnTo>
                    <a:pt x="134581" y="128176"/>
                  </a:lnTo>
                  <a:cubicBezTo>
                    <a:pt x="123065" y="134222"/>
                    <a:pt x="110216" y="137322"/>
                    <a:pt x="97193" y="137196"/>
                  </a:cubicBezTo>
                  <a:cubicBezTo>
                    <a:pt x="71231" y="137196"/>
                    <a:pt x="50184" y="116276"/>
                    <a:pt x="50184" y="90472"/>
                  </a:cubicBezTo>
                  <a:cubicBezTo>
                    <a:pt x="50184" y="64667"/>
                    <a:pt x="71231" y="43747"/>
                    <a:pt x="97193" y="43747"/>
                  </a:cubicBezTo>
                  <a:cubicBezTo>
                    <a:pt x="110217" y="43613"/>
                    <a:pt x="123068" y="46714"/>
                    <a:pt x="134581" y="52768"/>
                  </a:cubicBezTo>
                  <a:lnTo>
                    <a:pt x="134581" y="6314"/>
                  </a:lnTo>
                  <a:cubicBezTo>
                    <a:pt x="121434" y="2159"/>
                    <a:pt x="107722" y="30"/>
                    <a:pt x="93926" y="0"/>
                  </a:cubicBezTo>
                  <a:cubicBezTo>
                    <a:pt x="39476" y="0"/>
                    <a:pt x="181" y="38335"/>
                    <a:pt x="181" y="9065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7" name="Freeform 27">
              <a:extLst>
                <a:ext uri="{FF2B5EF4-FFF2-40B4-BE49-F238E27FC236}">
                  <a16:creationId xmlns:a16="http://schemas.microsoft.com/office/drawing/2014/main" id="{8ABAB402-379C-A6D8-AF39-B22717AC8652}"/>
                </a:ext>
              </a:extLst>
            </p:cNvPr>
            <p:cNvSpPr/>
            <p:nvPr/>
          </p:nvSpPr>
          <p:spPr>
            <a:xfrm>
              <a:off x="7943079" y="3270861"/>
              <a:ext cx="182591" cy="181947"/>
            </a:xfrm>
            <a:custGeom>
              <a:avLst/>
              <a:gdLst>
                <a:gd name="connsiteX0" fmla="*/ 89568 w 182591"/>
                <a:gd name="connsiteY0" fmla="*/ 137224 h 181947"/>
                <a:gd name="connsiteX1" fmla="*/ 42832 w 182591"/>
                <a:gd name="connsiteY1" fmla="*/ 91494 h 181947"/>
                <a:gd name="connsiteX2" fmla="*/ 88842 w 182591"/>
                <a:gd name="connsiteY2" fmla="*/ 45041 h 181947"/>
                <a:gd name="connsiteX3" fmla="*/ 135578 w 182591"/>
                <a:gd name="connsiteY3" fmla="*/ 90772 h 181947"/>
                <a:gd name="connsiteX4" fmla="*/ 135578 w 182591"/>
                <a:gd name="connsiteY4" fmla="*/ 91131 h 181947"/>
                <a:gd name="connsiteX5" fmla="*/ 91220 w 182591"/>
                <a:gd name="connsiteY5" fmla="*/ 137218 h 181947"/>
                <a:gd name="connsiteX6" fmla="*/ 89568 w 182591"/>
                <a:gd name="connsiteY6" fmla="*/ 137224 h 181947"/>
                <a:gd name="connsiteX7" fmla="*/ 89568 w 182591"/>
                <a:gd name="connsiteY7" fmla="*/ 479 h 181947"/>
                <a:gd name="connsiteX8" fmla="*/ 17 w 182591"/>
                <a:gd name="connsiteY8" fmla="*/ 92919 h 181947"/>
                <a:gd name="connsiteX9" fmla="*/ 93017 w 182591"/>
                <a:gd name="connsiteY9" fmla="*/ 181931 h 181947"/>
                <a:gd name="connsiteX10" fmla="*/ 182586 w 182591"/>
                <a:gd name="connsiteY10" fmla="*/ 91131 h 181947"/>
                <a:gd name="connsiteX11" fmla="*/ 92781 w 182591"/>
                <a:gd name="connsiteY11" fmla="*/ 5 h 181947"/>
                <a:gd name="connsiteX12" fmla="*/ 89568 w 182591"/>
                <a:gd name="connsiteY12" fmla="*/ 28 h 18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591" h="181947">
                  <a:moveTo>
                    <a:pt x="89568" y="137224"/>
                  </a:moveTo>
                  <a:cubicBezTo>
                    <a:pt x="63959" y="137423"/>
                    <a:pt x="43032" y="116949"/>
                    <a:pt x="42832" y="91494"/>
                  </a:cubicBezTo>
                  <a:cubicBezTo>
                    <a:pt x="42633" y="66038"/>
                    <a:pt x="63233" y="45241"/>
                    <a:pt x="88842" y="45041"/>
                  </a:cubicBezTo>
                  <a:cubicBezTo>
                    <a:pt x="114452" y="44842"/>
                    <a:pt x="135378" y="65317"/>
                    <a:pt x="135578" y="90772"/>
                  </a:cubicBezTo>
                  <a:cubicBezTo>
                    <a:pt x="135578" y="90891"/>
                    <a:pt x="135578" y="91011"/>
                    <a:pt x="135578" y="91131"/>
                  </a:cubicBezTo>
                  <a:cubicBezTo>
                    <a:pt x="136132" y="116033"/>
                    <a:pt x="116267" y="136667"/>
                    <a:pt x="91220" y="137218"/>
                  </a:cubicBezTo>
                  <a:cubicBezTo>
                    <a:pt x="90666" y="137229"/>
                    <a:pt x="90122" y="137232"/>
                    <a:pt x="89568" y="137224"/>
                  </a:cubicBezTo>
                  <a:moveTo>
                    <a:pt x="89568" y="479"/>
                  </a:moveTo>
                  <a:cubicBezTo>
                    <a:pt x="39157" y="1425"/>
                    <a:pt x="-936" y="42812"/>
                    <a:pt x="17" y="92919"/>
                  </a:cubicBezTo>
                  <a:cubicBezTo>
                    <a:pt x="969" y="143026"/>
                    <a:pt x="42605" y="182877"/>
                    <a:pt x="93017" y="181931"/>
                  </a:cubicBezTo>
                  <a:cubicBezTo>
                    <a:pt x="142784" y="180997"/>
                    <a:pt x="182623" y="140607"/>
                    <a:pt x="182586" y="91131"/>
                  </a:cubicBezTo>
                  <a:cubicBezTo>
                    <a:pt x="183104" y="41317"/>
                    <a:pt x="142893" y="519"/>
                    <a:pt x="92781" y="5"/>
                  </a:cubicBezTo>
                  <a:cubicBezTo>
                    <a:pt x="91710" y="-6"/>
                    <a:pt x="90639" y="1"/>
                    <a:pt x="89568" y="28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8" name="Freeform 28">
              <a:extLst>
                <a:ext uri="{FF2B5EF4-FFF2-40B4-BE49-F238E27FC236}">
                  <a16:creationId xmlns:a16="http://schemas.microsoft.com/office/drawing/2014/main" id="{A0F49F63-D861-23D0-7A32-6898EA38AA9E}"/>
                </a:ext>
              </a:extLst>
            </p:cNvPr>
            <p:cNvSpPr/>
            <p:nvPr/>
          </p:nvSpPr>
          <p:spPr>
            <a:xfrm>
              <a:off x="7593692" y="3270799"/>
              <a:ext cx="121059" cy="181484"/>
            </a:xfrm>
            <a:custGeom>
              <a:avLst/>
              <a:gdLst>
                <a:gd name="connsiteX0" fmla="*/ 79678 w 121059"/>
                <a:gd name="connsiteY0" fmla="*/ 72612 h 181484"/>
                <a:gd name="connsiteX1" fmla="*/ 67427 w 121059"/>
                <a:gd name="connsiteY1" fmla="*/ 68733 h 181484"/>
                <a:gd name="connsiteX2" fmla="*/ 47099 w 121059"/>
                <a:gd name="connsiteY2" fmla="*/ 52046 h 181484"/>
                <a:gd name="connsiteX3" fmla="*/ 74324 w 121059"/>
                <a:gd name="connsiteY3" fmla="*/ 37614 h 181484"/>
                <a:gd name="connsiteX4" fmla="*/ 109081 w 121059"/>
                <a:gd name="connsiteY4" fmla="*/ 43026 h 181484"/>
                <a:gd name="connsiteX5" fmla="*/ 109081 w 121059"/>
                <a:gd name="connsiteY5" fmla="*/ 5592 h 181484"/>
                <a:gd name="connsiteX6" fmla="*/ 65703 w 121059"/>
                <a:gd name="connsiteY6" fmla="*/ 0 h 181484"/>
                <a:gd name="connsiteX7" fmla="*/ 0 w 121059"/>
                <a:gd name="connsiteY7" fmla="*/ 54752 h 181484"/>
                <a:gd name="connsiteX8" fmla="*/ 45375 w 121059"/>
                <a:gd name="connsiteY8" fmla="*/ 105986 h 181484"/>
                <a:gd name="connsiteX9" fmla="*/ 54994 w 121059"/>
                <a:gd name="connsiteY9" fmla="*/ 109143 h 181484"/>
                <a:gd name="connsiteX10" fmla="*/ 74778 w 121059"/>
                <a:gd name="connsiteY10" fmla="*/ 126462 h 181484"/>
                <a:gd name="connsiteX11" fmla="*/ 42471 w 121059"/>
                <a:gd name="connsiteY11" fmla="*/ 142878 h 181484"/>
                <a:gd name="connsiteX12" fmla="*/ 454 w 121059"/>
                <a:gd name="connsiteY12" fmla="*/ 136384 h 181484"/>
                <a:gd name="connsiteX13" fmla="*/ 454 w 121059"/>
                <a:gd name="connsiteY13" fmla="*/ 176704 h 181484"/>
                <a:gd name="connsiteX14" fmla="*/ 48460 w 121059"/>
                <a:gd name="connsiteY14" fmla="*/ 181484 h 181484"/>
                <a:gd name="connsiteX15" fmla="*/ 121060 w 121059"/>
                <a:gd name="connsiteY15" fmla="*/ 122673 h 181484"/>
                <a:gd name="connsiteX16" fmla="*/ 79043 w 121059"/>
                <a:gd name="connsiteY16" fmla="*/ 72612 h 181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59" h="181484">
                  <a:moveTo>
                    <a:pt x="79678" y="72612"/>
                  </a:moveTo>
                  <a:lnTo>
                    <a:pt x="67427" y="68733"/>
                  </a:lnTo>
                  <a:cubicBezTo>
                    <a:pt x="60167" y="66388"/>
                    <a:pt x="47099" y="62690"/>
                    <a:pt x="47099" y="52046"/>
                  </a:cubicBezTo>
                  <a:cubicBezTo>
                    <a:pt x="47099" y="43567"/>
                    <a:pt x="56718" y="37614"/>
                    <a:pt x="74324" y="37614"/>
                  </a:cubicBezTo>
                  <a:cubicBezTo>
                    <a:pt x="86085" y="38079"/>
                    <a:pt x="97746" y="39896"/>
                    <a:pt x="109081" y="43026"/>
                  </a:cubicBezTo>
                  <a:lnTo>
                    <a:pt x="109081" y="5592"/>
                  </a:lnTo>
                  <a:cubicBezTo>
                    <a:pt x="94888" y="2071"/>
                    <a:pt x="80331" y="194"/>
                    <a:pt x="65703" y="0"/>
                  </a:cubicBezTo>
                  <a:cubicBezTo>
                    <a:pt x="24684" y="0"/>
                    <a:pt x="0" y="22009"/>
                    <a:pt x="0" y="54752"/>
                  </a:cubicBezTo>
                  <a:cubicBezTo>
                    <a:pt x="0" y="83797"/>
                    <a:pt x="20691" y="98229"/>
                    <a:pt x="45375" y="105986"/>
                  </a:cubicBezTo>
                  <a:cubicBezTo>
                    <a:pt x="48188" y="106888"/>
                    <a:pt x="52272" y="108151"/>
                    <a:pt x="54994" y="109143"/>
                  </a:cubicBezTo>
                  <a:cubicBezTo>
                    <a:pt x="65975" y="112571"/>
                    <a:pt x="74778" y="117622"/>
                    <a:pt x="74778" y="126462"/>
                  </a:cubicBezTo>
                  <a:cubicBezTo>
                    <a:pt x="74778" y="135301"/>
                    <a:pt x="64614" y="142878"/>
                    <a:pt x="42471" y="142878"/>
                  </a:cubicBezTo>
                  <a:cubicBezTo>
                    <a:pt x="28250" y="142457"/>
                    <a:pt x="14130" y="140275"/>
                    <a:pt x="454" y="136384"/>
                  </a:cubicBezTo>
                  <a:lnTo>
                    <a:pt x="454" y="176704"/>
                  </a:lnTo>
                  <a:cubicBezTo>
                    <a:pt x="16281" y="179724"/>
                    <a:pt x="32343" y="181324"/>
                    <a:pt x="48460" y="181484"/>
                  </a:cubicBezTo>
                  <a:cubicBezTo>
                    <a:pt x="82491" y="181484"/>
                    <a:pt x="121060" y="166691"/>
                    <a:pt x="121060" y="122673"/>
                  </a:cubicBezTo>
                  <a:cubicBezTo>
                    <a:pt x="121060" y="101296"/>
                    <a:pt x="107901" y="81632"/>
                    <a:pt x="79043" y="7261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62CA1BBC-594E-0B3B-ACB5-5180E647EB68}"/>
                </a:ext>
              </a:extLst>
            </p:cNvPr>
            <p:cNvSpPr/>
            <p:nvPr/>
          </p:nvSpPr>
          <p:spPr>
            <a:xfrm>
              <a:off x="7202835" y="3063878"/>
              <a:ext cx="44194" cy="88432"/>
            </a:xfrm>
            <a:custGeom>
              <a:avLst/>
              <a:gdLst>
                <a:gd name="connsiteX0" fmla="*/ 22143 w 44194"/>
                <a:gd name="connsiteY0" fmla="*/ 0 h 88432"/>
                <a:gd name="connsiteX1" fmla="*/ 0 w 44194"/>
                <a:gd name="connsiteY1" fmla="*/ 21919 h 88432"/>
                <a:gd name="connsiteX2" fmla="*/ 0 w 44194"/>
                <a:gd name="connsiteY2" fmla="*/ 67831 h 88432"/>
                <a:gd name="connsiteX3" fmla="*/ 23514 w 44194"/>
                <a:gd name="connsiteY3" fmla="*/ 88387 h 88432"/>
                <a:gd name="connsiteX4" fmla="*/ 44195 w 44194"/>
                <a:gd name="connsiteY4" fmla="*/ 67831 h 88432"/>
                <a:gd name="connsiteX5" fmla="*/ 44195 w 44194"/>
                <a:gd name="connsiteY5" fmla="*/ 21919 h 88432"/>
                <a:gd name="connsiteX6" fmla="*/ 22143 w 44194"/>
                <a:gd name="connsiteY6" fmla="*/ 0 h 8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4" h="88432">
                  <a:moveTo>
                    <a:pt x="22143" y="0"/>
                  </a:moveTo>
                  <a:cubicBezTo>
                    <a:pt x="9949" y="0"/>
                    <a:pt x="50" y="9799"/>
                    <a:pt x="0" y="21919"/>
                  </a:cubicBezTo>
                  <a:lnTo>
                    <a:pt x="0" y="67831"/>
                  </a:lnTo>
                  <a:cubicBezTo>
                    <a:pt x="782" y="79961"/>
                    <a:pt x="11310" y="89165"/>
                    <a:pt x="23514" y="88387"/>
                  </a:cubicBezTo>
                  <a:cubicBezTo>
                    <a:pt x="34627" y="87679"/>
                    <a:pt x="43483" y="78877"/>
                    <a:pt x="44195" y="67831"/>
                  </a:cubicBezTo>
                  <a:lnTo>
                    <a:pt x="44195" y="21919"/>
                  </a:lnTo>
                  <a:cubicBezTo>
                    <a:pt x="44195" y="9813"/>
                    <a:pt x="34321" y="0"/>
                    <a:pt x="22143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51B57147-07A3-179D-3B44-669E31BA0779}"/>
                </a:ext>
              </a:extLst>
            </p:cNvPr>
            <p:cNvSpPr/>
            <p:nvPr/>
          </p:nvSpPr>
          <p:spPr>
            <a:xfrm>
              <a:off x="7324348" y="3003533"/>
              <a:ext cx="44104" cy="150094"/>
            </a:xfrm>
            <a:custGeom>
              <a:avLst/>
              <a:gdLst>
                <a:gd name="connsiteX0" fmla="*/ 22052 w 44104"/>
                <a:gd name="connsiteY0" fmla="*/ 150094 h 150094"/>
                <a:gd name="connsiteX1" fmla="*/ 44104 w 44104"/>
                <a:gd name="connsiteY1" fmla="*/ 128176 h 150094"/>
                <a:gd name="connsiteX2" fmla="*/ 44104 w 44104"/>
                <a:gd name="connsiteY2" fmla="*/ 21919 h 150094"/>
                <a:gd name="connsiteX3" fmla="*/ 22052 w 44104"/>
                <a:gd name="connsiteY3" fmla="*/ 0 h 150094"/>
                <a:gd name="connsiteX4" fmla="*/ 0 w 44104"/>
                <a:gd name="connsiteY4" fmla="*/ 21919 h 150094"/>
                <a:gd name="connsiteX5" fmla="*/ 0 w 44104"/>
                <a:gd name="connsiteY5" fmla="*/ 128176 h 150094"/>
                <a:gd name="connsiteX6" fmla="*/ 22052 w 44104"/>
                <a:gd name="connsiteY6" fmla="*/ 150094 h 1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150094">
                  <a:moveTo>
                    <a:pt x="22052" y="150094"/>
                  </a:moveTo>
                  <a:cubicBezTo>
                    <a:pt x="34231" y="150094"/>
                    <a:pt x="44104" y="140281"/>
                    <a:pt x="44104" y="128176"/>
                  </a:cubicBez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  <a:cubicBezTo>
                    <a:pt x="9873" y="0"/>
                    <a:pt x="0" y="9813"/>
                    <a:pt x="0" y="21919"/>
                  </a:cubicBezTo>
                  <a:lnTo>
                    <a:pt x="0" y="128176"/>
                  </a:lnTo>
                  <a:cubicBezTo>
                    <a:pt x="0" y="140281"/>
                    <a:pt x="9873" y="150094"/>
                    <a:pt x="22052" y="150094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D2F4977B-6C3A-1749-28D3-74067758D800}"/>
                </a:ext>
              </a:extLst>
            </p:cNvPr>
            <p:cNvSpPr/>
            <p:nvPr/>
          </p:nvSpPr>
          <p:spPr>
            <a:xfrm>
              <a:off x="7445589" y="2921000"/>
              <a:ext cx="44104" cy="276375"/>
            </a:xfrm>
            <a:custGeom>
              <a:avLst/>
              <a:gdLst>
                <a:gd name="connsiteX0" fmla="*/ 22052 w 44104"/>
                <a:gd name="connsiteY0" fmla="*/ 0 h 276375"/>
                <a:gd name="connsiteX1" fmla="*/ 0 w 44104"/>
                <a:gd name="connsiteY1" fmla="*/ 21919 h 276375"/>
                <a:gd name="connsiteX2" fmla="*/ 0 w 44104"/>
                <a:gd name="connsiteY2" fmla="*/ 254457 h 276375"/>
                <a:gd name="connsiteX3" fmla="*/ 22052 w 44104"/>
                <a:gd name="connsiteY3" fmla="*/ 276376 h 276375"/>
                <a:gd name="connsiteX4" fmla="*/ 44104 w 44104"/>
                <a:gd name="connsiteY4" fmla="*/ 254457 h 276375"/>
                <a:gd name="connsiteX5" fmla="*/ 44104 w 44104"/>
                <a:gd name="connsiteY5" fmla="*/ 21919 h 276375"/>
                <a:gd name="connsiteX6" fmla="*/ 22052 w 44104"/>
                <a:gd name="connsiteY6" fmla="*/ 0 h 2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276375">
                  <a:moveTo>
                    <a:pt x="22052" y="0"/>
                  </a:moveTo>
                  <a:cubicBezTo>
                    <a:pt x="9873" y="0"/>
                    <a:pt x="0" y="9813"/>
                    <a:pt x="0" y="21919"/>
                  </a:cubicBezTo>
                  <a:lnTo>
                    <a:pt x="0" y="254457"/>
                  </a:lnTo>
                  <a:cubicBezTo>
                    <a:pt x="0" y="266563"/>
                    <a:pt x="9873" y="276376"/>
                    <a:pt x="22052" y="276376"/>
                  </a:cubicBezTo>
                  <a:cubicBezTo>
                    <a:pt x="34231" y="276376"/>
                    <a:pt x="44104" y="266563"/>
                    <a:pt x="44104" y="254457"/>
                  </a:cubicBez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7539BE40-6861-0AFB-E72A-25B2630122C7}"/>
                </a:ext>
              </a:extLst>
            </p:cNvPr>
            <p:cNvSpPr/>
            <p:nvPr/>
          </p:nvSpPr>
          <p:spPr>
            <a:xfrm>
              <a:off x="7566921" y="3003533"/>
              <a:ext cx="44104" cy="150094"/>
            </a:xfrm>
            <a:custGeom>
              <a:avLst/>
              <a:gdLst>
                <a:gd name="connsiteX0" fmla="*/ 44104 w 44104"/>
                <a:gd name="connsiteY0" fmla="*/ 128176 h 150094"/>
                <a:gd name="connsiteX1" fmla="*/ 44104 w 44104"/>
                <a:gd name="connsiteY1" fmla="*/ 21919 h 150094"/>
                <a:gd name="connsiteX2" fmla="*/ 22052 w 44104"/>
                <a:gd name="connsiteY2" fmla="*/ 0 h 150094"/>
                <a:gd name="connsiteX3" fmla="*/ 0 w 44104"/>
                <a:gd name="connsiteY3" fmla="*/ 21919 h 150094"/>
                <a:gd name="connsiteX4" fmla="*/ 0 w 44104"/>
                <a:gd name="connsiteY4" fmla="*/ 128176 h 150094"/>
                <a:gd name="connsiteX5" fmla="*/ 22052 w 44104"/>
                <a:gd name="connsiteY5" fmla="*/ 150094 h 150094"/>
                <a:gd name="connsiteX6" fmla="*/ 44104 w 44104"/>
                <a:gd name="connsiteY6" fmla="*/ 128176 h 1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150094">
                  <a:moveTo>
                    <a:pt x="44104" y="128176"/>
                  </a:move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  <a:cubicBezTo>
                    <a:pt x="9874" y="0"/>
                    <a:pt x="0" y="9813"/>
                    <a:pt x="0" y="21919"/>
                  </a:cubicBezTo>
                  <a:lnTo>
                    <a:pt x="0" y="128176"/>
                  </a:lnTo>
                  <a:cubicBezTo>
                    <a:pt x="0" y="140281"/>
                    <a:pt x="9874" y="150094"/>
                    <a:pt x="22052" y="150094"/>
                  </a:cubicBezTo>
                  <a:cubicBezTo>
                    <a:pt x="34231" y="150094"/>
                    <a:pt x="44104" y="140281"/>
                    <a:pt x="44104" y="128176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8726BE87-6F3D-1887-CD70-E89DF7FE7BFC}"/>
                </a:ext>
              </a:extLst>
            </p:cNvPr>
            <p:cNvSpPr/>
            <p:nvPr/>
          </p:nvSpPr>
          <p:spPr>
            <a:xfrm>
              <a:off x="7687800" y="3063876"/>
              <a:ext cx="44104" cy="89751"/>
            </a:xfrm>
            <a:custGeom>
              <a:avLst/>
              <a:gdLst>
                <a:gd name="connsiteX0" fmla="*/ 22415 w 44104"/>
                <a:gd name="connsiteY0" fmla="*/ 2 h 89751"/>
                <a:gd name="connsiteX1" fmla="*/ 0 w 44104"/>
                <a:gd name="connsiteY1" fmla="*/ 21738 h 89751"/>
                <a:gd name="connsiteX2" fmla="*/ 0 w 44104"/>
                <a:gd name="connsiteY2" fmla="*/ 21921 h 89751"/>
                <a:gd name="connsiteX3" fmla="*/ 0 w 44104"/>
                <a:gd name="connsiteY3" fmla="*/ 67833 h 89751"/>
                <a:gd name="connsiteX4" fmla="*/ 22052 w 44104"/>
                <a:gd name="connsiteY4" fmla="*/ 89752 h 89751"/>
                <a:gd name="connsiteX5" fmla="*/ 44104 w 44104"/>
                <a:gd name="connsiteY5" fmla="*/ 67833 h 89751"/>
                <a:gd name="connsiteX6" fmla="*/ 44104 w 44104"/>
                <a:gd name="connsiteY6" fmla="*/ 21921 h 89751"/>
                <a:gd name="connsiteX7" fmla="*/ 22143 w 44104"/>
                <a:gd name="connsiteY7" fmla="*/ 2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04" h="89751">
                  <a:moveTo>
                    <a:pt x="22415" y="2"/>
                  </a:moveTo>
                  <a:cubicBezTo>
                    <a:pt x="10191" y="-148"/>
                    <a:pt x="154" y="9584"/>
                    <a:pt x="0" y="21738"/>
                  </a:cubicBezTo>
                  <a:cubicBezTo>
                    <a:pt x="0" y="21799"/>
                    <a:pt x="0" y="21860"/>
                    <a:pt x="0" y="21921"/>
                  </a:cubicBezTo>
                  <a:lnTo>
                    <a:pt x="0" y="67833"/>
                  </a:lnTo>
                  <a:cubicBezTo>
                    <a:pt x="0" y="79939"/>
                    <a:pt x="9874" y="89752"/>
                    <a:pt x="22052" y="89752"/>
                  </a:cubicBezTo>
                  <a:cubicBezTo>
                    <a:pt x="34231" y="89752"/>
                    <a:pt x="44104" y="79939"/>
                    <a:pt x="44104" y="67833"/>
                  </a:cubicBezTo>
                  <a:lnTo>
                    <a:pt x="44104" y="21921"/>
                  </a:lnTo>
                  <a:cubicBezTo>
                    <a:pt x="44104" y="9850"/>
                    <a:pt x="34285" y="51"/>
                    <a:pt x="22143" y="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14" name="Freeform 34">
              <a:extLst>
                <a:ext uri="{FF2B5EF4-FFF2-40B4-BE49-F238E27FC236}">
                  <a16:creationId xmlns:a16="http://schemas.microsoft.com/office/drawing/2014/main" id="{EB3564BA-B2F9-645B-AD4D-30EC3199A221}"/>
                </a:ext>
              </a:extLst>
            </p:cNvPr>
            <p:cNvSpPr/>
            <p:nvPr/>
          </p:nvSpPr>
          <p:spPr>
            <a:xfrm>
              <a:off x="7809447" y="3002127"/>
              <a:ext cx="44107" cy="151500"/>
            </a:xfrm>
            <a:custGeom>
              <a:avLst/>
              <a:gdLst>
                <a:gd name="connsiteX0" fmla="*/ 22009 w 44107"/>
                <a:gd name="connsiteY0" fmla="*/ 151500 h 151500"/>
                <a:gd name="connsiteX1" fmla="*/ 44061 w 44107"/>
                <a:gd name="connsiteY1" fmla="*/ 129582 h 151500"/>
                <a:gd name="connsiteX2" fmla="*/ 44061 w 44107"/>
                <a:gd name="connsiteY2" fmla="*/ 23325 h 151500"/>
                <a:gd name="connsiteX3" fmla="*/ 23470 w 44107"/>
                <a:gd name="connsiteY3" fmla="*/ 46 h 151500"/>
                <a:gd name="connsiteX4" fmla="*/ 48 w 44107"/>
                <a:gd name="connsiteY4" fmla="*/ 20514 h 151500"/>
                <a:gd name="connsiteX5" fmla="*/ 48 w 44107"/>
                <a:gd name="connsiteY5" fmla="*/ 23325 h 151500"/>
                <a:gd name="connsiteX6" fmla="*/ 48 w 44107"/>
                <a:gd name="connsiteY6" fmla="*/ 129582 h 151500"/>
                <a:gd name="connsiteX7" fmla="*/ 21918 w 44107"/>
                <a:gd name="connsiteY7" fmla="*/ 151500 h 151500"/>
                <a:gd name="connsiteX8" fmla="*/ 22009 w 44107"/>
                <a:gd name="connsiteY8" fmla="*/ 151500 h 15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7" h="151500">
                  <a:moveTo>
                    <a:pt x="22009" y="151500"/>
                  </a:moveTo>
                  <a:cubicBezTo>
                    <a:pt x="34188" y="151500"/>
                    <a:pt x="44061" y="141688"/>
                    <a:pt x="44061" y="129582"/>
                  </a:cubicBezTo>
                  <a:lnTo>
                    <a:pt x="44061" y="23325"/>
                  </a:lnTo>
                  <a:cubicBezTo>
                    <a:pt x="44841" y="11244"/>
                    <a:pt x="35621" y="822"/>
                    <a:pt x="23470" y="46"/>
                  </a:cubicBezTo>
                  <a:cubicBezTo>
                    <a:pt x="11319" y="-730"/>
                    <a:pt x="828" y="8434"/>
                    <a:pt x="48" y="20514"/>
                  </a:cubicBezTo>
                  <a:cubicBezTo>
                    <a:pt x="-16" y="21451"/>
                    <a:pt x="-16" y="22389"/>
                    <a:pt x="48" y="23325"/>
                  </a:cubicBezTo>
                  <a:lnTo>
                    <a:pt x="48" y="129582"/>
                  </a:lnTo>
                  <a:cubicBezTo>
                    <a:pt x="-7" y="141637"/>
                    <a:pt x="9785" y="151451"/>
                    <a:pt x="21918" y="151500"/>
                  </a:cubicBezTo>
                  <a:cubicBezTo>
                    <a:pt x="21945" y="151500"/>
                    <a:pt x="21982" y="151500"/>
                    <a:pt x="22009" y="15150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15" name="Freeform 35">
              <a:extLst>
                <a:ext uri="{FF2B5EF4-FFF2-40B4-BE49-F238E27FC236}">
                  <a16:creationId xmlns:a16="http://schemas.microsoft.com/office/drawing/2014/main" id="{0B4EEF7D-1D1F-7611-2AD6-3168E2EE165C}"/>
                </a:ext>
              </a:extLst>
            </p:cNvPr>
            <p:cNvSpPr/>
            <p:nvPr/>
          </p:nvSpPr>
          <p:spPr>
            <a:xfrm>
              <a:off x="7930779" y="2919593"/>
              <a:ext cx="44108" cy="279187"/>
            </a:xfrm>
            <a:custGeom>
              <a:avLst/>
              <a:gdLst>
                <a:gd name="connsiteX0" fmla="*/ 44061 w 44108"/>
                <a:gd name="connsiteY0" fmla="*/ 255863 h 279187"/>
                <a:gd name="connsiteX1" fmla="*/ 44061 w 44108"/>
                <a:gd name="connsiteY1" fmla="*/ 23325 h 279187"/>
                <a:gd name="connsiteX2" fmla="*/ 23470 w 44108"/>
                <a:gd name="connsiteY2" fmla="*/ 46 h 279187"/>
                <a:gd name="connsiteX3" fmla="*/ 48 w 44108"/>
                <a:gd name="connsiteY3" fmla="*/ 20514 h 279187"/>
                <a:gd name="connsiteX4" fmla="*/ 48 w 44108"/>
                <a:gd name="connsiteY4" fmla="*/ 23325 h 279187"/>
                <a:gd name="connsiteX5" fmla="*/ 48 w 44108"/>
                <a:gd name="connsiteY5" fmla="*/ 255863 h 279187"/>
                <a:gd name="connsiteX6" fmla="*/ 20639 w 44108"/>
                <a:gd name="connsiteY6" fmla="*/ 279142 h 279187"/>
                <a:gd name="connsiteX7" fmla="*/ 44061 w 44108"/>
                <a:gd name="connsiteY7" fmla="*/ 258674 h 279187"/>
                <a:gd name="connsiteX8" fmla="*/ 44061 w 44108"/>
                <a:gd name="connsiteY8" fmla="*/ 255863 h 27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8" h="279187">
                  <a:moveTo>
                    <a:pt x="44061" y="255863"/>
                  </a:moveTo>
                  <a:lnTo>
                    <a:pt x="44061" y="23325"/>
                  </a:lnTo>
                  <a:cubicBezTo>
                    <a:pt x="44842" y="11244"/>
                    <a:pt x="35621" y="822"/>
                    <a:pt x="23470" y="46"/>
                  </a:cubicBezTo>
                  <a:cubicBezTo>
                    <a:pt x="11319" y="-730"/>
                    <a:pt x="828" y="8434"/>
                    <a:pt x="48" y="20514"/>
                  </a:cubicBezTo>
                  <a:cubicBezTo>
                    <a:pt x="-16" y="21450"/>
                    <a:pt x="-16" y="22389"/>
                    <a:pt x="48" y="23325"/>
                  </a:cubicBezTo>
                  <a:lnTo>
                    <a:pt x="48" y="255863"/>
                  </a:lnTo>
                  <a:cubicBezTo>
                    <a:pt x="-733" y="267944"/>
                    <a:pt x="8487" y="278366"/>
                    <a:pt x="20639" y="279142"/>
                  </a:cubicBezTo>
                  <a:cubicBezTo>
                    <a:pt x="32790" y="279919"/>
                    <a:pt x="43281" y="270754"/>
                    <a:pt x="44061" y="258674"/>
                  </a:cubicBezTo>
                  <a:cubicBezTo>
                    <a:pt x="44125" y="257737"/>
                    <a:pt x="44125" y="256799"/>
                    <a:pt x="44061" y="255863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16" name="Freeform 36">
              <a:extLst>
                <a:ext uri="{FF2B5EF4-FFF2-40B4-BE49-F238E27FC236}">
                  <a16:creationId xmlns:a16="http://schemas.microsoft.com/office/drawing/2014/main" id="{9A55B643-50C9-ECA1-F047-7AF4A01DADB7}"/>
                </a:ext>
              </a:extLst>
            </p:cNvPr>
            <p:cNvSpPr/>
            <p:nvPr/>
          </p:nvSpPr>
          <p:spPr>
            <a:xfrm>
              <a:off x="8051886" y="3003443"/>
              <a:ext cx="44285" cy="150187"/>
            </a:xfrm>
            <a:custGeom>
              <a:avLst/>
              <a:gdLst>
                <a:gd name="connsiteX0" fmla="*/ 21961 w 44285"/>
                <a:gd name="connsiteY0" fmla="*/ 150185 h 150187"/>
                <a:gd name="connsiteX1" fmla="*/ 44286 w 44285"/>
                <a:gd name="connsiteY1" fmla="*/ 128720 h 150187"/>
                <a:gd name="connsiteX2" fmla="*/ 44286 w 44285"/>
                <a:gd name="connsiteY2" fmla="*/ 128266 h 150187"/>
                <a:gd name="connsiteX3" fmla="*/ 44286 w 44285"/>
                <a:gd name="connsiteY3" fmla="*/ 22009 h 150187"/>
                <a:gd name="connsiteX4" fmla="*/ 22143 w 44285"/>
                <a:gd name="connsiteY4" fmla="*/ 0 h 150187"/>
                <a:gd name="connsiteX5" fmla="*/ 0 w 44285"/>
                <a:gd name="connsiteY5" fmla="*/ 22009 h 150187"/>
                <a:gd name="connsiteX6" fmla="*/ 0 w 44285"/>
                <a:gd name="connsiteY6" fmla="*/ 128266 h 150187"/>
                <a:gd name="connsiteX7" fmla="*/ 22052 w 44285"/>
                <a:gd name="connsiteY7" fmla="*/ 150185 h 15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5" h="150187">
                  <a:moveTo>
                    <a:pt x="21961" y="150185"/>
                  </a:moveTo>
                  <a:cubicBezTo>
                    <a:pt x="34086" y="150384"/>
                    <a:pt x="44086" y="140774"/>
                    <a:pt x="44286" y="128720"/>
                  </a:cubicBezTo>
                  <a:cubicBezTo>
                    <a:pt x="44286" y="128569"/>
                    <a:pt x="44286" y="128417"/>
                    <a:pt x="44286" y="128266"/>
                  </a:cubicBezTo>
                  <a:lnTo>
                    <a:pt x="44286" y="22009"/>
                  </a:lnTo>
                  <a:cubicBezTo>
                    <a:pt x="44286" y="9854"/>
                    <a:pt x="34376" y="0"/>
                    <a:pt x="22143" y="0"/>
                  </a:cubicBezTo>
                  <a:cubicBezTo>
                    <a:pt x="9910" y="0"/>
                    <a:pt x="0" y="9854"/>
                    <a:pt x="0" y="22009"/>
                  </a:cubicBezTo>
                  <a:lnTo>
                    <a:pt x="0" y="128266"/>
                  </a:lnTo>
                  <a:cubicBezTo>
                    <a:pt x="0" y="140372"/>
                    <a:pt x="9874" y="150185"/>
                    <a:pt x="22052" y="150185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46A6ACD1-E596-9055-243C-B9CF5CFB813D}"/>
                </a:ext>
              </a:extLst>
            </p:cNvPr>
            <p:cNvSpPr/>
            <p:nvPr/>
          </p:nvSpPr>
          <p:spPr>
            <a:xfrm>
              <a:off x="8173172" y="3063878"/>
              <a:ext cx="44107" cy="91156"/>
            </a:xfrm>
            <a:custGeom>
              <a:avLst/>
              <a:gdLst>
                <a:gd name="connsiteX0" fmla="*/ 22007 w 44107"/>
                <a:gd name="connsiteY0" fmla="*/ 0 h 91156"/>
                <a:gd name="connsiteX1" fmla="*/ 46 w 44107"/>
                <a:gd name="connsiteY1" fmla="*/ 21829 h 91156"/>
                <a:gd name="connsiteX2" fmla="*/ 46 w 44107"/>
                <a:gd name="connsiteY2" fmla="*/ 21919 h 91156"/>
                <a:gd name="connsiteX3" fmla="*/ 46 w 44107"/>
                <a:gd name="connsiteY3" fmla="*/ 67831 h 91156"/>
                <a:gd name="connsiteX4" fmla="*/ 20637 w 44107"/>
                <a:gd name="connsiteY4" fmla="*/ 91110 h 91156"/>
                <a:gd name="connsiteX5" fmla="*/ 44059 w 44107"/>
                <a:gd name="connsiteY5" fmla="*/ 70642 h 91156"/>
                <a:gd name="connsiteX6" fmla="*/ 44059 w 44107"/>
                <a:gd name="connsiteY6" fmla="*/ 67831 h 91156"/>
                <a:gd name="connsiteX7" fmla="*/ 44059 w 44107"/>
                <a:gd name="connsiteY7" fmla="*/ 21919 h 91156"/>
                <a:gd name="connsiteX8" fmla="*/ 22007 w 44107"/>
                <a:gd name="connsiteY8" fmla="*/ 0 h 9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7" h="91156">
                  <a:moveTo>
                    <a:pt x="22007" y="0"/>
                  </a:moveTo>
                  <a:cubicBezTo>
                    <a:pt x="9874" y="0"/>
                    <a:pt x="46" y="9773"/>
                    <a:pt x="46" y="21829"/>
                  </a:cubicBezTo>
                  <a:cubicBezTo>
                    <a:pt x="46" y="21858"/>
                    <a:pt x="46" y="21889"/>
                    <a:pt x="46" y="21919"/>
                  </a:cubicBezTo>
                  <a:lnTo>
                    <a:pt x="46" y="67831"/>
                  </a:lnTo>
                  <a:cubicBezTo>
                    <a:pt x="-734" y="79912"/>
                    <a:pt x="8486" y="90334"/>
                    <a:pt x="20637" y="91110"/>
                  </a:cubicBezTo>
                  <a:cubicBezTo>
                    <a:pt x="32789" y="91887"/>
                    <a:pt x="43279" y="82722"/>
                    <a:pt x="44059" y="70642"/>
                  </a:cubicBezTo>
                  <a:cubicBezTo>
                    <a:pt x="44123" y="69705"/>
                    <a:pt x="44123" y="68767"/>
                    <a:pt x="44059" y="67831"/>
                  </a:cubicBezTo>
                  <a:lnTo>
                    <a:pt x="44059" y="21919"/>
                  </a:lnTo>
                  <a:cubicBezTo>
                    <a:pt x="44059" y="9813"/>
                    <a:pt x="34186" y="0"/>
                    <a:pt x="22007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 Medium" panose="020B0503020201020303" pitchFamily="34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385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Only Title Slide 1,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218122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82746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436086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436086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4932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Only Title Slide 2, Four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55688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20312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373652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373652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75F4503-6E14-DE87-30D2-13904F94B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850" y="4363133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9DECD55-6AA1-8B80-F758-69B1E9337A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0687" y="4363133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</p:spTree>
    <p:extLst>
      <p:ext uri="{BB962C8B-B14F-4D97-AF65-F5344CB8AC3E}">
        <p14:creationId xmlns:p14="http://schemas.microsoft.com/office/powerpoint/2010/main" val="272703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Only Title Slide 3, Six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55688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20312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373652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373652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75F4503-6E14-DE87-30D2-13904F94B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850" y="4363133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9DECD55-6AA1-8B80-F758-69B1E9337A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0687" y="4363133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989D1F9-5949-EAFF-931D-8121D6A66A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850" y="4986338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D1ACE7D-3D09-2D50-1C06-DBAD3893A9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0687" y="4986338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</p:spTree>
    <p:extLst>
      <p:ext uri="{BB962C8B-B14F-4D97-AF65-F5344CB8AC3E}">
        <p14:creationId xmlns:p14="http://schemas.microsoft.com/office/powerpoint/2010/main" val="282202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A470DCA-01D3-75CC-4B81-AF6AC1F46C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298146"/>
            <a:ext cx="274955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6DE8E-18DA-4564-080D-AD4F9F492D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8588" y="296863"/>
            <a:ext cx="550862" cy="365125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3200" b="0" i="0" u="none" strike="noStrike" cap="none" spc="27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 Light" panose="020B0503020201020303" pitchFamily="34" charset="0"/>
              </a:defRPr>
            </a:lvl1pPr>
          </a:lstStyle>
          <a:p>
            <a:pPr marL="0" lvl="0" algn="r" defTabSz="914400" latinLnBrk="0"/>
            <a:r>
              <a:rPr lang="en-US" dirty="0"/>
              <a:t>##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1C779-BAEC-654A-5E9A-684AEBA7E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4900" y="296863"/>
            <a:ext cx="5683250" cy="365125"/>
          </a:xfrm>
          <a:noFill/>
        </p:spPr>
        <p:txBody>
          <a:bodyPr anchor="t" anchorCtr="0"/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 dirty="0"/>
              <a:t>Agenda list placeholder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37F1A5-67B6-4A78-7FA7-0860E1B6F9B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 dirty="0"/>
              <a:t>Session ID: BRKSEC-XXXX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00302-2202-F22C-D162-871BF904F46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76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754" y="1244599"/>
            <a:ext cx="11544396" cy="483532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B4362-70A2-3ADC-C4AA-ADA6E4E09C94}"/>
              </a:ext>
            </a:extLst>
          </p:cNvPr>
          <p:cNvSpPr>
            <a:spLocks/>
          </p:cNvSpPr>
          <p:nvPr userDrawn="1"/>
        </p:nvSpPr>
        <p:spPr bwMode="ltGray">
          <a:xfrm>
            <a:off x="323850" y="6448930"/>
            <a:ext cx="3285935" cy="409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814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Cisco and/or its affiliates. All rights reserved.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2B348-7CFA-9BD7-7FBA-A3E160A67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30688" y="6445885"/>
            <a:ext cx="3727450" cy="4114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kumimoji="0" lang="en-US" sz="70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defTabSz="814318">
              <a:defRPr/>
            </a:pPr>
            <a:r>
              <a:rPr lang="en-US" dirty="0"/>
              <a:t>Session ID: BRKSEC-XXXX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ECAE8E-F596-3416-3914-B7C065191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5425" y="6448929"/>
            <a:ext cx="1773238" cy="4114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kumimoji="0" lang="en-US" sz="70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7" descr="Cisco Logo">
            <a:extLst>
              <a:ext uri="{FF2B5EF4-FFF2-40B4-BE49-F238E27FC236}">
                <a16:creationId xmlns:a16="http://schemas.microsoft.com/office/drawing/2014/main" id="{E912C7E4-465D-A60D-49E8-6866FAAE6559}"/>
              </a:ext>
            </a:extLst>
          </p:cNvPr>
          <p:cNvPicPr>
            <a:picLocks noChangeAspect="1"/>
          </p:cNvPicPr>
          <p:nvPr userDrawn="1"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1520088" y="6354445"/>
            <a:ext cx="348061" cy="182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AE3397-B7E0-F9B7-D1AC-C859F3CFC5A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385550" y="6672580"/>
            <a:ext cx="765175" cy="107722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7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810597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  <p:sldLayoutId id="2147483831" r:id="rId19"/>
    <p:sldLayoutId id="2147483832" r:id="rId20"/>
    <p:sldLayoutId id="2147483833" r:id="rId21"/>
    <p:sldLayoutId id="2147483834" r:id="rId22"/>
    <p:sldLayoutId id="2147483835" r:id="rId23"/>
    <p:sldLayoutId id="2147483836" r:id="rId24"/>
    <p:sldLayoutId id="2147483837" r:id="rId25"/>
    <p:sldLayoutId id="2147483838" r:id="rId26"/>
    <p:sldLayoutId id="2147483839" r:id="rId27"/>
    <p:sldLayoutId id="2147483840" r:id="rId28"/>
    <p:sldLayoutId id="2147483841" r:id="rId29"/>
    <p:sldLayoutId id="2147483842" r:id="rId30"/>
    <p:sldLayoutId id="2147483843" r:id="rId31"/>
    <p:sldLayoutId id="2147483844" r:id="rId32"/>
    <p:sldLayoutId id="2147483845" r:id="rId33"/>
    <p:sldLayoutId id="2147483846" r:id="rId34"/>
    <p:sldLayoutId id="2147483847" r:id="rId35"/>
    <p:sldLayoutId id="2147483848" r:id="rId36"/>
    <p:sldLayoutId id="2147483849" r:id="rId37"/>
    <p:sldLayoutId id="2147483850" r:id="rId38"/>
    <p:sldLayoutId id="2147483851" r:id="rId39"/>
    <p:sldLayoutId id="2147483852" r:id="rId40"/>
    <p:sldLayoutId id="2147483853" r:id="rId41"/>
    <p:sldLayoutId id="2147483854" r:id="rId42"/>
    <p:sldLayoutId id="2147483855" r:id="rId43"/>
    <p:sldLayoutId id="2147483856" r:id="rId44"/>
    <p:sldLayoutId id="2147483857" r:id="rId45"/>
    <p:sldLayoutId id="2147483858" r:id="rId46"/>
    <p:sldLayoutId id="2147483859" r:id="rId47"/>
    <p:sldLayoutId id="2147483860" r:id="rId48"/>
    <p:sldLayoutId id="2147483861" r:id="rId49"/>
    <p:sldLayoutId id="2147483862" r:id="rId50"/>
    <p:sldLayoutId id="2147483863" r:id="rId51"/>
    <p:sldLayoutId id="2147483864" r:id="rId52"/>
    <p:sldLayoutId id="2147483865" r:id="rId53"/>
    <p:sldLayoutId id="2147483866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indent="0" algn="l" defTabSz="912276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Tx/>
        <a:buSzPct val="70000"/>
        <a:buFont typeface="Arial" panose="020B0604020202020204" pitchFamily="34" charset="0"/>
        <a:buNone/>
        <a:defRPr lang="en-US" sz="32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9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90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8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79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8288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1pPr>
      <a:lvl2pPr marL="36576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8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2pPr>
      <a:lvl3pPr marL="54864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3pPr>
      <a:lvl4pPr marL="73152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4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4pPr>
      <a:lvl5pPr marL="91440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2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5pPr>
      <a:lvl6pPr marL="1151798" indent="-228592" algn="l" defTabSz="91436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81" indent="-228561" algn="l" defTabSz="91436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67" indent="0" algn="l" defTabSz="91436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2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04" userDrawn="1">
          <p15:clr>
            <a:srgbClr val="F26B43"/>
          </p15:clr>
        </p15:guide>
        <p15:guide id="3" pos="7476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9" orient="horz" pos="3827" userDrawn="1">
          <p15:clr>
            <a:srgbClr val="9FCC3B"/>
          </p15:clr>
        </p15:guide>
        <p15:guide id="10" orient="horz" pos="202" userDrawn="1">
          <p15:clr>
            <a:srgbClr val="F26B43"/>
          </p15:clr>
        </p15:guide>
        <p15:guide id="11" orient="horz" pos="2160">
          <p15:clr>
            <a:srgbClr val="F26B43"/>
          </p15:clr>
        </p15:guide>
        <p15:guide id="12" orient="horz" pos="392" userDrawn="1">
          <p15:clr>
            <a:srgbClr val="A4A3A4"/>
          </p15:clr>
        </p15:guide>
        <p15:guide id="13" orient="horz" pos="2552" userDrawn="1">
          <p15:clr>
            <a:srgbClr val="A4A3A4"/>
          </p15:clr>
        </p15:guide>
        <p15:guide id="14" orient="horz" pos="600" userDrawn="1">
          <p15:clr>
            <a:srgbClr val="A4A3A4"/>
          </p15:clr>
        </p15:guide>
        <p15:guide id="15" orient="horz" pos="1766" userDrawn="1">
          <p15:clr>
            <a:srgbClr val="A4A3A4"/>
          </p15:clr>
        </p15:guide>
        <p15:guide id="16" orient="horz" pos="2355" userDrawn="1">
          <p15:clr>
            <a:srgbClr val="A4A3A4"/>
          </p15:clr>
        </p15:guide>
        <p15:guide id="18" orient="horz" pos="4118" userDrawn="1">
          <p15:clr>
            <a:srgbClr val="F26B43"/>
          </p15:clr>
        </p15:guide>
        <p15:guide id="19" orient="horz" pos="1178" userDrawn="1">
          <p15:clr>
            <a:srgbClr val="A4A3A4"/>
          </p15:clr>
        </p15:guide>
        <p15:guide id="20" orient="horz" pos="1374" userDrawn="1">
          <p15:clr>
            <a:srgbClr val="A4A3A4"/>
          </p15:clr>
        </p15:guide>
        <p15:guide id="21" orient="horz" pos="1570" userDrawn="1">
          <p15:clr>
            <a:srgbClr val="A4A3A4"/>
          </p15:clr>
        </p15:guide>
        <p15:guide id="22" pos="703" userDrawn="1">
          <p15:clr>
            <a:srgbClr val="A4A3A4"/>
          </p15:clr>
        </p15:guide>
        <p15:guide id="23" pos="820" userDrawn="1">
          <p15:clr>
            <a:srgbClr val="A4A3A4"/>
          </p15:clr>
        </p15:guide>
        <p15:guide id="24" pos="1321" userDrawn="1">
          <p15:clr>
            <a:srgbClr val="A4A3A4"/>
          </p15:clr>
        </p15:guide>
        <p15:guide id="25" pos="1435" userDrawn="1">
          <p15:clr>
            <a:srgbClr val="A4A3A4"/>
          </p15:clr>
        </p15:guide>
        <p15:guide id="26" pos="1936" userDrawn="1">
          <p15:clr>
            <a:srgbClr val="A4A3A4"/>
          </p15:clr>
        </p15:guide>
        <p15:guide id="27" pos="2051" userDrawn="1">
          <p15:clr>
            <a:srgbClr val="A4A3A4"/>
          </p15:clr>
        </p15:guide>
        <p15:guide id="28" pos="2551" userDrawn="1">
          <p15:clr>
            <a:srgbClr val="A4A3A4"/>
          </p15:clr>
        </p15:guide>
        <p15:guide id="29" pos="2665" userDrawn="1">
          <p15:clr>
            <a:srgbClr val="A4A3A4"/>
          </p15:clr>
        </p15:guide>
        <p15:guide id="30" pos="3167" userDrawn="1">
          <p15:clr>
            <a:srgbClr val="A4A3A4"/>
          </p15:clr>
        </p15:guide>
        <p15:guide id="31" pos="3281" userDrawn="1">
          <p15:clr>
            <a:srgbClr val="A4A3A4"/>
          </p15:clr>
        </p15:guide>
        <p15:guide id="32" pos="3783" userDrawn="1">
          <p15:clr>
            <a:srgbClr val="A4A3A4"/>
          </p15:clr>
        </p15:guide>
        <p15:guide id="33" pos="3896" userDrawn="1">
          <p15:clr>
            <a:srgbClr val="A4A3A4"/>
          </p15:clr>
        </p15:guide>
        <p15:guide id="34" pos="4397" userDrawn="1">
          <p15:clr>
            <a:srgbClr val="A4A3A4"/>
          </p15:clr>
        </p15:guide>
        <p15:guide id="35" pos="4512" userDrawn="1">
          <p15:clr>
            <a:srgbClr val="A4A3A4"/>
          </p15:clr>
        </p15:guide>
        <p15:guide id="36" pos="5013" userDrawn="1">
          <p15:clr>
            <a:srgbClr val="A4A3A4"/>
          </p15:clr>
        </p15:guide>
        <p15:guide id="37" pos="5128" userDrawn="1">
          <p15:clr>
            <a:srgbClr val="A4A3A4"/>
          </p15:clr>
        </p15:guide>
        <p15:guide id="38" pos="5629" userDrawn="1">
          <p15:clr>
            <a:srgbClr val="A4A3A4"/>
          </p15:clr>
        </p15:guide>
        <p15:guide id="39" pos="5742" userDrawn="1">
          <p15:clr>
            <a:srgbClr val="A4A3A4"/>
          </p15:clr>
        </p15:guide>
        <p15:guide id="40" pos="6244" userDrawn="1">
          <p15:clr>
            <a:srgbClr val="A4A3A4"/>
          </p15:clr>
        </p15:guide>
        <p15:guide id="41" pos="6359" userDrawn="1">
          <p15:clr>
            <a:srgbClr val="A4A3A4"/>
          </p15:clr>
        </p15:guide>
        <p15:guide id="42" pos="6859" userDrawn="1">
          <p15:clr>
            <a:srgbClr val="A4A3A4"/>
          </p15:clr>
        </p15:guide>
        <p15:guide id="43" pos="6975" userDrawn="1">
          <p15:clr>
            <a:srgbClr val="A4A3A4"/>
          </p15:clr>
        </p15:guide>
        <p15:guide id="44" orient="horz" pos="784" userDrawn="1">
          <p15:clr>
            <a:srgbClr val="A4A3A4"/>
          </p15:clr>
        </p15:guide>
        <p15:guide id="45" orient="horz" pos="980" userDrawn="1">
          <p15:clr>
            <a:srgbClr val="A4A3A4"/>
          </p15:clr>
        </p15:guide>
        <p15:guide id="46" orient="horz" pos="1962" userDrawn="1">
          <p15:clr>
            <a:srgbClr val="A4A3A4"/>
          </p15:clr>
        </p15:guide>
        <p15:guide id="47" orient="horz" pos="2747" userDrawn="1">
          <p15:clr>
            <a:srgbClr val="A4A3A4"/>
          </p15:clr>
        </p15:guide>
        <p15:guide id="48" orient="horz" pos="2945" userDrawn="1">
          <p15:clr>
            <a:srgbClr val="A4A3A4"/>
          </p15:clr>
        </p15:guide>
        <p15:guide id="49" orient="horz" pos="3141" userDrawn="1">
          <p15:clr>
            <a:srgbClr val="A4A3A4"/>
          </p15:clr>
        </p15:guide>
        <p15:guide id="50" orient="horz" pos="3337" userDrawn="1">
          <p15:clr>
            <a:srgbClr val="A4A3A4"/>
          </p15:clr>
        </p15:guide>
        <p15:guide id="51" orient="horz" pos="3535" userDrawn="1">
          <p15:clr>
            <a:srgbClr val="A4A3A4"/>
          </p15:clr>
        </p15:guide>
        <p15:guide id="52" orient="horz" pos="3730" userDrawn="1">
          <p15:clr>
            <a:srgbClr val="A4A3A4"/>
          </p15:clr>
        </p15:guide>
        <p15:guide id="53" orient="horz" pos="3936" userDrawn="1">
          <p15:clr>
            <a:srgbClr val="A4A3A4"/>
          </p15:clr>
        </p15:guide>
        <p15:guide id="54" orient="horz" pos="187" userDrawn="1">
          <p15:clr>
            <a:srgbClr val="9FCC3B"/>
          </p15:clr>
        </p15:guide>
        <p15:guide id="55" pos="455" userDrawn="1">
          <p15:clr>
            <a:srgbClr val="9FCC3B"/>
          </p15:clr>
        </p15:guide>
        <p15:guide id="56" pos="1069" userDrawn="1">
          <p15:clr>
            <a:srgbClr val="9FCC3B"/>
          </p15:clr>
        </p15:guide>
        <p15:guide id="57" pos="1685" userDrawn="1">
          <p15:clr>
            <a:srgbClr val="9FCC3B"/>
          </p15:clr>
        </p15:guide>
        <p15:guide id="58" pos="2301" userDrawn="1">
          <p15:clr>
            <a:srgbClr val="9FCC3B"/>
          </p15:clr>
        </p15:guide>
        <p15:guide id="59" pos="2915" userDrawn="1">
          <p15:clr>
            <a:srgbClr val="9FCC3B"/>
          </p15:clr>
        </p15:guide>
        <p15:guide id="60" pos="3531" userDrawn="1">
          <p15:clr>
            <a:srgbClr val="9FCC3B"/>
          </p15:clr>
        </p15:guide>
        <p15:guide id="61" pos="4146" userDrawn="1">
          <p15:clr>
            <a:srgbClr val="9FCC3B"/>
          </p15:clr>
        </p15:guide>
        <p15:guide id="62" pos="4762" userDrawn="1">
          <p15:clr>
            <a:srgbClr val="9FCC3B"/>
          </p15:clr>
        </p15:guide>
        <p15:guide id="63" pos="5378" userDrawn="1">
          <p15:clr>
            <a:srgbClr val="9FCC3B"/>
          </p15:clr>
        </p15:guide>
        <p15:guide id="64" pos="5992" userDrawn="1">
          <p15:clr>
            <a:srgbClr val="9FCC3B"/>
          </p15:clr>
        </p15:guide>
        <p15:guide id="65" pos="6609" userDrawn="1">
          <p15:clr>
            <a:srgbClr val="9FCC3B"/>
          </p15:clr>
        </p15:guide>
        <p15:guide id="66" pos="7225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410C9E-97AA-4D31-9AA8-F07A8017E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871663"/>
            <a:ext cx="5281613" cy="1554162"/>
          </a:xfrm>
        </p:spPr>
        <p:txBody>
          <a:bodyPr/>
          <a:lstStyle/>
          <a:p>
            <a:r>
              <a:rPr lang="en-US" dirty="0"/>
              <a:t>Cisco Umbrella to Cisco Secure Access Migration Optimization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5A75835-5A67-698C-AA0B-62387C605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3508744"/>
            <a:ext cx="5281613" cy="232676"/>
          </a:xfrm>
        </p:spPr>
        <p:txBody>
          <a:bodyPr/>
          <a:lstStyle/>
          <a:p>
            <a:r>
              <a:rPr lang="en-US" dirty="0"/>
              <a:t>Customer Targeting and Infrastructure Expansion Plan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BC2EE79-12C9-0093-A523-F962268E27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/>
              <a:t>Shiv Paul Gupta</a:t>
            </a:r>
          </a:p>
          <a:p>
            <a:pPr lvl="0"/>
            <a:r>
              <a:rPr lang="en-US" dirty="0">
                <a:solidFill>
                  <a:schemeClr val="bg2"/>
                </a:solidFill>
              </a:rPr>
              <a:t>Product Management Intern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6BC4E6E-325E-4D72-8BAC-2CA6919868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August 6, 2025</a:t>
            </a:r>
          </a:p>
        </p:txBody>
      </p:sp>
    </p:spTree>
    <p:extLst>
      <p:ext uri="{BB962C8B-B14F-4D97-AF65-F5344CB8AC3E}">
        <p14:creationId xmlns:p14="http://schemas.microsoft.com/office/powerpoint/2010/main" val="189345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92AFC-A9F1-0141-34D3-AB259EBAD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DE39D9-C848-DD9B-232C-95593819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07" y="239075"/>
            <a:ext cx="11291376" cy="2179638"/>
          </a:xfrm>
        </p:spPr>
        <p:txBody>
          <a:bodyPr/>
          <a:lstStyle/>
          <a:p>
            <a:r>
              <a:rPr lang="en-US" dirty="0"/>
              <a:t>Optimizing Expansion Timeline for Maximal TCV Capture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F0338-0FD4-2204-4A28-BA9E70434F01}"/>
              </a:ext>
            </a:extLst>
          </p:cNvPr>
          <p:cNvSpPr txBox="1"/>
          <p:nvPr/>
        </p:nvSpPr>
        <p:spPr>
          <a:xfrm>
            <a:off x="273608" y="1872061"/>
            <a:ext cx="10281181" cy="43652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JO" sz="1600" kern="1200" dirty="0">
                <a:solidFill>
                  <a:schemeClr val="bg1"/>
                </a:solidFill>
                <a:latin typeface="+mn-lt"/>
                <a:ea typeface="ＭＳ Ｐゴシック" charset="0"/>
              </a:rPr>
              <a:t>Objective: Prioritize list of potential DCv2 and AWS sites by immediate and longterm TCV opportunity</a:t>
            </a:r>
          </a:p>
          <a:p>
            <a:pPr defTabSz="912276" fontAlgn="base"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JO" sz="1600" dirty="0">
                <a:solidFill>
                  <a:schemeClr val="accent1"/>
                </a:solidFill>
              </a:rPr>
              <a:t>Real-life Application: Q1 and Q2 FY26 AWS Deployment</a:t>
            </a:r>
          </a:p>
          <a:p>
            <a:pPr defTabSz="912276" fontAlgn="base"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JO" sz="1600" dirty="0">
                <a:solidFill>
                  <a:schemeClr val="bg1"/>
                </a:solidFill>
                <a:ea typeface="ＭＳ Ｐゴシック" charset="0"/>
              </a:rPr>
              <a:t>Approved 7 AWS Regions deployed over 2 quarters</a:t>
            </a:r>
          </a:p>
          <a:p>
            <a:pPr defTabSz="912276" fontAlgn="base">
              <a:spcAft>
                <a:spcPts val="1000"/>
              </a:spcAft>
              <a:buClr>
                <a:schemeClr val="bg1"/>
              </a:buClr>
              <a:buSzPct val="100000"/>
            </a:pPr>
            <a:endParaRPr lang="en-JO" sz="1600" dirty="0">
              <a:solidFill>
                <a:schemeClr val="bg1"/>
              </a:solidFill>
              <a:ea typeface="ＭＳ Ｐゴシック" charset="0"/>
            </a:endParaRPr>
          </a:p>
          <a:p>
            <a:pPr defTabSz="912276" fontAlgn="base"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JO" sz="1600" dirty="0">
                <a:solidFill>
                  <a:schemeClr val="bg1"/>
                </a:solidFill>
                <a:ea typeface="ＭＳ Ｐゴシック" charset="0"/>
              </a:rPr>
              <a:t>Calgary, CA</a:t>
            </a:r>
          </a:p>
          <a:p>
            <a:pPr defTabSz="912276" fontAlgn="base"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JO" sz="1600" dirty="0">
                <a:solidFill>
                  <a:schemeClr val="bg1"/>
                </a:solidFill>
                <a:ea typeface="ＭＳ Ｐゴシック" charset="0"/>
              </a:rPr>
              <a:t>Zaragoza, ES</a:t>
            </a:r>
          </a:p>
          <a:p>
            <a:pPr defTabSz="912276" fontAlgn="base"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JO" sz="1600" dirty="0">
                <a:solidFill>
                  <a:schemeClr val="bg1"/>
                </a:solidFill>
                <a:ea typeface="ＭＳ Ｐゴシック" charset="0"/>
              </a:rPr>
              <a:t>Queretaro, MX</a:t>
            </a:r>
          </a:p>
          <a:p>
            <a:pPr defTabSz="912276" fontAlgn="base"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JO" sz="1600" dirty="0">
                <a:solidFill>
                  <a:schemeClr val="bg1"/>
                </a:solidFill>
                <a:ea typeface="ＭＳ Ｐゴシック" charset="0"/>
              </a:rPr>
              <a:t>Paris, FR</a:t>
            </a:r>
          </a:p>
          <a:p>
            <a:pPr defTabSz="912276" fontAlgn="base"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JO" sz="1600" dirty="0">
                <a:solidFill>
                  <a:schemeClr val="bg1"/>
                </a:solidFill>
                <a:ea typeface="ＭＳ Ｐゴシック" charset="0"/>
              </a:rPr>
              <a:t>Milan, IT</a:t>
            </a:r>
          </a:p>
          <a:p>
            <a:pPr defTabSz="912276" fontAlgn="base"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JO" sz="1600" dirty="0">
                <a:solidFill>
                  <a:schemeClr val="bg1"/>
                </a:solidFill>
                <a:ea typeface="ＭＳ Ｐゴシック" charset="0"/>
              </a:rPr>
              <a:t>Dublin, IE</a:t>
            </a:r>
          </a:p>
          <a:p>
            <a:pPr defTabSz="912276" fontAlgn="base"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JO" sz="1600" dirty="0">
                <a:solidFill>
                  <a:schemeClr val="bg1"/>
                </a:solidFill>
                <a:ea typeface="ＭＳ Ｐゴシック" charset="0"/>
              </a:rPr>
              <a:t>Bangkok, TH</a:t>
            </a:r>
          </a:p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endParaRPr lang="en-JO" sz="1600" dirty="0">
              <a:solidFill>
                <a:schemeClr val="bg1"/>
              </a:solidFill>
              <a:ea typeface="ＭＳ Ｐゴシック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D3E981-5D7F-E404-F76C-66DDF5D6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295" y="3105316"/>
            <a:ext cx="4699278" cy="3002788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5C179CB9-F140-EEEE-5FC2-6B412615A388}"/>
              </a:ext>
            </a:extLst>
          </p:cNvPr>
          <p:cNvSpPr/>
          <p:nvPr/>
        </p:nvSpPr>
        <p:spPr>
          <a:xfrm>
            <a:off x="2542903" y="4054710"/>
            <a:ext cx="2629988" cy="316993"/>
          </a:xfrm>
          <a:prstGeom prst="rightArrow">
            <a:avLst/>
          </a:prstGeom>
          <a:solidFill>
            <a:schemeClr val="accent1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82880" tIns="182880" rIns="182880" bIns="182880" rtlCol="0" anchor="ctr"/>
          <a:lstStyle/>
          <a:p>
            <a:pPr algn="ctr"/>
            <a:endParaRPr lang="en-JO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46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69DEB-40CD-1277-C769-D723B69CF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818801-1433-FB29-FCAF-01B9A718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138" y="218329"/>
            <a:ext cx="8522049" cy="1765301"/>
          </a:xfrm>
        </p:spPr>
        <p:txBody>
          <a:bodyPr/>
          <a:lstStyle/>
          <a:p>
            <a:r>
              <a:rPr lang="en-US" dirty="0"/>
              <a:t>Examples of New Constraints to Add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280A154-3868-CB09-B020-1EC7877BD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149898"/>
              </p:ext>
            </p:extLst>
          </p:nvPr>
        </p:nvGraphicFramePr>
        <p:xfrm>
          <a:off x="559460" y="1563978"/>
          <a:ext cx="11075403" cy="310953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691801">
                  <a:extLst>
                    <a:ext uri="{9D8B030D-6E8A-4147-A177-3AD203B41FA5}">
                      <a16:colId xmlns:a16="http://schemas.microsoft.com/office/drawing/2014/main" val="3892165451"/>
                    </a:ext>
                  </a:extLst>
                </a:gridCol>
                <a:gridCol w="3691801">
                  <a:extLst>
                    <a:ext uri="{9D8B030D-6E8A-4147-A177-3AD203B41FA5}">
                      <a16:colId xmlns:a16="http://schemas.microsoft.com/office/drawing/2014/main" val="1662644809"/>
                    </a:ext>
                  </a:extLst>
                </a:gridCol>
                <a:gridCol w="3691801">
                  <a:extLst>
                    <a:ext uri="{9D8B030D-6E8A-4147-A177-3AD203B41FA5}">
                      <a16:colId xmlns:a16="http://schemas.microsoft.com/office/drawing/2014/main" val="3832433171"/>
                    </a:ext>
                  </a:extLst>
                </a:gridCol>
              </a:tblGrid>
              <a:tr h="334081">
                <a:tc>
                  <a:txBody>
                    <a:bodyPr/>
                    <a:lstStyle/>
                    <a:p>
                      <a:r>
                        <a:rPr lang="en-JO" dirty="0"/>
                        <a:t>Constraint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Business 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54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JO" dirty="0">
                          <a:solidFill>
                            <a:schemeClr val="tx1"/>
                          </a:solidFill>
                        </a:rPr>
                        <a:t>Budget 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>
                          <a:solidFill>
                            <a:schemeClr val="tx1"/>
                          </a:solidFill>
                        </a:rPr>
                        <a:t>Max 10 DCv2s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>
                          <a:solidFill>
                            <a:schemeClr val="tx1"/>
                          </a:solidFill>
                        </a:rPr>
                        <a:t>Financial Constraint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64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O" dirty="0">
                          <a:solidFill>
                            <a:schemeClr val="tx1"/>
                          </a:solidFill>
                        </a:rPr>
                        <a:t>Priority Countries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>
                          <a:solidFill>
                            <a:schemeClr val="tx1"/>
                          </a:solidFill>
                        </a:rPr>
                        <a:t>Require DCs in India, Brazil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>
                          <a:solidFill>
                            <a:schemeClr val="tx1"/>
                          </a:solidFill>
                        </a:rPr>
                        <a:t>Strategy market targeting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871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O" dirty="0">
                          <a:solidFill>
                            <a:schemeClr val="tx1"/>
                          </a:solidFill>
                        </a:rPr>
                        <a:t>Political Restriction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>
                          <a:solidFill>
                            <a:schemeClr val="tx1"/>
                          </a:solidFill>
                        </a:rPr>
                        <a:t>Chinese DC can only serve Chinese 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>
                          <a:solidFill>
                            <a:schemeClr val="tx1"/>
                          </a:solidFill>
                        </a:rPr>
                        <a:t>Compliance and Regulation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158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O" dirty="0">
                          <a:solidFill>
                            <a:schemeClr val="tx1"/>
                          </a:solidFill>
                        </a:rPr>
                        <a:t>Redunancy for Resilience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>
                          <a:solidFill>
                            <a:schemeClr val="tx1"/>
                          </a:solidFill>
                        </a:rPr>
                        <a:t>Top traffic cities/countries need 2 DCv2s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>
                          <a:solidFill>
                            <a:schemeClr val="tx1"/>
                          </a:solidFill>
                        </a:rPr>
                        <a:t>SLA and availability 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60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O" dirty="0">
                          <a:solidFill>
                            <a:schemeClr val="tx1"/>
                          </a:solidFill>
                        </a:rPr>
                        <a:t>Regional Coverage Minimums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>
                          <a:solidFill>
                            <a:schemeClr val="tx1"/>
                          </a:solidFill>
                        </a:rPr>
                        <a:t>5 DCv2s per 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>
                          <a:solidFill>
                            <a:schemeClr val="tx1"/>
                          </a:solidFill>
                        </a:rPr>
                        <a:t>Balanced global performance optimization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143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9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3787-3229-7B49-15F4-74C4DAA57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53FD87-D48D-EBD9-8497-E9B15D538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138" y="218329"/>
            <a:ext cx="11330062" cy="1765301"/>
          </a:xfrm>
        </p:spPr>
        <p:txBody>
          <a:bodyPr/>
          <a:lstStyle/>
          <a:p>
            <a:r>
              <a:rPr lang="en-US" dirty="0"/>
              <a:t>Translating English into Model Constraints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E3764-8B36-37C4-52DC-4470576969CD}"/>
              </a:ext>
            </a:extLst>
          </p:cNvPr>
          <p:cNvSpPr txBox="1"/>
          <p:nvPr/>
        </p:nvSpPr>
        <p:spPr>
          <a:xfrm>
            <a:off x="575114" y="1655187"/>
            <a:ext cx="3730188" cy="9951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JO" sz="1600" kern="1200" dirty="0">
                <a:solidFill>
                  <a:schemeClr val="accent1"/>
                </a:solidFill>
                <a:latin typeface="+mn-lt"/>
                <a:ea typeface="ＭＳ Ｐゴシック" charset="0"/>
              </a:rPr>
              <a:t>Basic format of the optimization model:</a:t>
            </a:r>
          </a:p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endParaRPr lang="en-JO" sz="1600" kern="1200" dirty="0">
              <a:solidFill>
                <a:schemeClr val="bg1"/>
              </a:solidFill>
              <a:latin typeface="+mn-lt"/>
              <a:ea typeface="ＭＳ Ｐゴシック" charset="0"/>
            </a:endParaRPr>
          </a:p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endParaRPr lang="en-JO" sz="1600" kern="1200" dirty="0" err="1">
              <a:solidFill>
                <a:schemeClr val="bg1"/>
              </a:solidFill>
              <a:latin typeface="+mn-lt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D6E02-9A17-9222-2F41-081EA17C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740" y="1655187"/>
            <a:ext cx="7226300" cy="1765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F15DB2-AA5C-1C79-E935-1D4D5FA47F07}"/>
              </a:ext>
            </a:extLst>
          </p:cNvPr>
          <p:cNvSpPr txBox="1"/>
          <p:nvPr/>
        </p:nvSpPr>
        <p:spPr>
          <a:xfrm>
            <a:off x="575114" y="4020271"/>
            <a:ext cx="2239396" cy="13696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JO" sz="1600" kern="1200" dirty="0">
                <a:solidFill>
                  <a:schemeClr val="accent1"/>
                </a:solidFill>
                <a:latin typeface="+mn-lt"/>
                <a:ea typeface="ＭＳ Ｐゴシック" charset="0"/>
              </a:rPr>
              <a:t>Hypothetical adaptions:</a:t>
            </a:r>
          </a:p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endParaRPr lang="en-JO" sz="1600" kern="1200" dirty="0">
              <a:solidFill>
                <a:schemeClr val="accent1"/>
              </a:solidFill>
              <a:latin typeface="+mn-lt"/>
              <a:ea typeface="ＭＳ Ｐゴシック" charset="0"/>
            </a:endParaRPr>
          </a:p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endParaRPr lang="en-JO" sz="1600" kern="1200" dirty="0">
              <a:solidFill>
                <a:schemeClr val="bg1"/>
              </a:solidFill>
              <a:latin typeface="+mn-lt"/>
              <a:ea typeface="ＭＳ Ｐゴシック" charset="0"/>
            </a:endParaRPr>
          </a:p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endParaRPr lang="en-JO" sz="1600" kern="1200" dirty="0" err="1">
              <a:solidFill>
                <a:schemeClr val="bg1"/>
              </a:solidFill>
              <a:latin typeface="+mn-lt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122C3-6F29-DD13-D336-4BF6FCC6D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43"/>
          <a:stretch>
            <a:fillRect/>
          </a:stretch>
        </p:blipFill>
        <p:spPr>
          <a:xfrm>
            <a:off x="4480741" y="4124245"/>
            <a:ext cx="7226300" cy="202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4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8E155-F017-DE95-AE7D-23C6E36AC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EAEBA1-ECD3-D1C3-55F2-F84AC0FE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</a:rPr>
              <a:t>Limitations &amp; Future Iterations</a:t>
            </a:r>
          </a:p>
        </p:txBody>
      </p:sp>
    </p:spTree>
    <p:extLst>
      <p:ext uri="{BB962C8B-B14F-4D97-AF65-F5344CB8AC3E}">
        <p14:creationId xmlns:p14="http://schemas.microsoft.com/office/powerpoint/2010/main" val="405756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7DC46-7A5A-4FE2-2CC7-BD33892FC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18BD6D-4DA5-6F3F-50AC-5D5FD1875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06490"/>
            <a:ext cx="5772150" cy="492443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9A74FD-30D2-A8FB-7E8A-0FBEC3087D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1171577"/>
            <a:ext cx="5486400" cy="1868488"/>
          </a:xfrm>
        </p:spPr>
        <p:txBody>
          <a:bodyPr/>
          <a:lstStyle/>
          <a:p>
            <a:pPr marL="0" indent="0">
              <a:buNone/>
            </a:pPr>
            <a:r>
              <a:rPr lang="en-JO" dirty="0">
                <a:solidFill>
                  <a:schemeClr val="accent1"/>
                </a:solidFill>
              </a:rPr>
              <a:t>Survivorship Bias - </a:t>
            </a:r>
          </a:p>
          <a:p>
            <a:r>
              <a:rPr lang="en-JO" dirty="0"/>
              <a:t>We only have network traffic data from Cisco Umbrella data centers</a:t>
            </a:r>
          </a:p>
          <a:p>
            <a:pPr marL="0" indent="0">
              <a:buNone/>
            </a:pPr>
            <a:r>
              <a:rPr lang="en-JO" dirty="0">
                <a:solidFill>
                  <a:schemeClr val="accent1"/>
                </a:solidFill>
              </a:rPr>
              <a:t>Lacking granularity in customer geographical data</a:t>
            </a:r>
            <a:endParaRPr lang="en-JO" dirty="0"/>
          </a:p>
          <a:p>
            <a:r>
              <a:rPr lang="en-JO" dirty="0"/>
              <a:t>We use Kentik data, which is collected from DCv1s, to estimate customer traffic</a:t>
            </a:r>
          </a:p>
          <a:p>
            <a:pPr marL="0" indent="0">
              <a:buNone/>
            </a:pPr>
            <a:r>
              <a:rPr lang="en-JO" dirty="0">
                <a:solidFill>
                  <a:schemeClr val="accent1"/>
                </a:solidFill>
              </a:rPr>
              <a:t>Financial and political constraints not yet employed</a:t>
            </a:r>
          </a:p>
          <a:p>
            <a:r>
              <a:rPr lang="en-JO" dirty="0"/>
              <a:t>We need customer data at a city, state, or region level to increase model accuracy</a:t>
            </a:r>
          </a:p>
          <a:p>
            <a:endParaRPr lang="en-J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CC4EAC-3902-56A3-E1FC-FCD6BA86D6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171577"/>
            <a:ext cx="5486400" cy="1868488"/>
          </a:xfrm>
        </p:spPr>
        <p:txBody>
          <a:bodyPr/>
          <a:lstStyle/>
          <a:p>
            <a:pPr marL="0" indent="0">
              <a:buNone/>
            </a:pPr>
            <a:r>
              <a:rPr lang="en-JO" dirty="0">
                <a:solidFill>
                  <a:schemeClr val="accent1"/>
                </a:solidFill>
              </a:rPr>
              <a:t>Collect/Source traffic data from customer perspective</a:t>
            </a:r>
          </a:p>
          <a:p>
            <a:r>
              <a:rPr lang="en-JO" dirty="0"/>
              <a:t>Handle data sovereignty, financial, legal, and political constraints</a:t>
            </a:r>
          </a:p>
          <a:p>
            <a:r>
              <a:rPr lang="en-JO" dirty="0"/>
              <a:t>Create a matrix to match customer to ideal DCv2</a:t>
            </a:r>
          </a:p>
          <a:p>
            <a:r>
              <a:rPr lang="en-JO" dirty="0"/>
              <a:t>Calculate required capacity, CaPex, OpEx, and break-even analysis for each DCv2 and AWS POP</a:t>
            </a:r>
          </a:p>
          <a:p>
            <a:r>
              <a:rPr lang="en-JO" dirty="0"/>
              <a:t>Better analyze and service multinational companies</a:t>
            </a:r>
          </a:p>
          <a:p>
            <a:pPr marL="0" indent="0">
              <a:buNone/>
            </a:pPr>
            <a:r>
              <a:rPr lang="en-JO" dirty="0">
                <a:solidFill>
                  <a:schemeClr val="accent1"/>
                </a:solidFill>
              </a:rPr>
              <a:t>Incorporate Google Maps API</a:t>
            </a:r>
          </a:p>
          <a:p>
            <a:r>
              <a:rPr lang="en-JO" dirty="0"/>
              <a:t>Improve optimization efficiency and accuracy &gt; reduces customer latency, model runtime, and compute</a:t>
            </a:r>
          </a:p>
          <a:p>
            <a:pPr marL="0" indent="0">
              <a:buNone/>
            </a:pPr>
            <a:endParaRPr lang="en-JO" dirty="0"/>
          </a:p>
          <a:p>
            <a:pPr marL="0" indent="0">
              <a:buNone/>
            </a:pPr>
            <a:endParaRPr lang="en-JO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JO" dirty="0"/>
          </a:p>
        </p:txBody>
      </p:sp>
      <p:pic>
        <p:nvPicPr>
          <p:cNvPr id="1026" name="Picture 2" descr="Survivorship bias - Wikipedia">
            <a:extLst>
              <a:ext uri="{FF2B5EF4-FFF2-40B4-BE49-F238E27FC236}">
                <a16:creationId xmlns:a16="http://schemas.microsoft.com/office/drawing/2014/main" id="{16985BF3-9171-F95C-33E8-ECE00CBE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75" y="4284133"/>
            <a:ext cx="2554149" cy="190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0FA305D-DB7E-EED7-E83A-DE6024BA0FF2}"/>
              </a:ext>
            </a:extLst>
          </p:cNvPr>
          <p:cNvSpPr txBox="1">
            <a:spLocks/>
          </p:cNvSpPr>
          <p:nvPr/>
        </p:nvSpPr>
        <p:spPr>
          <a:xfrm>
            <a:off x="6381751" y="406489"/>
            <a:ext cx="5771825" cy="492443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Future Capabilities</a:t>
            </a:r>
          </a:p>
        </p:txBody>
      </p:sp>
      <p:pic>
        <p:nvPicPr>
          <p:cNvPr id="10" name="Picture 2" descr="Generated image">
            <a:extLst>
              <a:ext uri="{FF2B5EF4-FFF2-40B4-BE49-F238E27FC236}">
                <a16:creationId xmlns:a16="http://schemas.microsoft.com/office/drawing/2014/main" id="{FD08559B-3FE9-DE7C-1D54-307BBDFE1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1" t="12705" r="4173" b="10215"/>
          <a:stretch>
            <a:fillRect/>
          </a:stretch>
        </p:blipFill>
        <p:spPr bwMode="auto">
          <a:xfrm>
            <a:off x="7963454" y="4453359"/>
            <a:ext cx="1751491" cy="230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33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B62DA2-2B4B-B8EC-69B0-B0448A9E0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</a:rPr>
              <a:t>Migration Road </a:t>
            </a:r>
            <a:r>
              <a:rPr lang="da-DK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</a:rPr>
              <a:t>Map</a:t>
            </a:r>
            <a:endParaRPr lang="en-US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3816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D13E799-3FB8-94B9-2F54-F76BD706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Expansion Timeline &amp; Countries to Target</a:t>
            </a:r>
          </a:p>
        </p:txBody>
      </p:sp>
      <p:graphicFrame>
        <p:nvGraphicFramePr>
          <p:cNvPr id="5" name="Group 3">
            <a:extLst>
              <a:ext uri="{FF2B5EF4-FFF2-40B4-BE49-F238E27FC236}">
                <a16:creationId xmlns:a16="http://schemas.microsoft.com/office/drawing/2014/main" id="{337D7FED-AAC6-FD24-B181-4741F2DD72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042404"/>
              </p:ext>
            </p:extLst>
          </p:nvPr>
        </p:nvGraphicFramePr>
        <p:xfrm>
          <a:off x="1525690" y="2414826"/>
          <a:ext cx="9140619" cy="1879019"/>
        </p:xfrm>
        <a:graphic>
          <a:graphicData uri="http://schemas.openxmlformats.org/drawingml/2006/table">
            <a:tbl>
              <a:tblPr firstRow="1"/>
              <a:tblGrid>
                <a:gridCol w="1929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3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3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624"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marL="0" marR="110896" marT="36575" marB="36575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CiscoSansTT Light" panose="020B0503020201020303" pitchFamily="34" charset="0"/>
                        </a:rPr>
                        <a:t>Q3 FY2026</a:t>
                      </a:r>
                    </a:p>
                  </a:txBody>
                  <a:tcPr marL="110896" marR="110896" marT="36575" marB="36575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CiscoSansTT Light" panose="020B0503020201020303" pitchFamily="34" charset="0"/>
                        </a:rPr>
                        <a:t>Q4 FY2026</a:t>
                      </a:r>
                    </a:p>
                  </a:txBody>
                  <a:tcPr marL="110896" marR="110896" marT="36575" marB="36575" anchor="ctr"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CiscoSansTT Light" panose="020B0503020201020303" pitchFamily="34" charset="0"/>
                        </a:rPr>
                        <a:t>FY2027</a:t>
                      </a:r>
                    </a:p>
                  </a:txBody>
                  <a:tcPr marL="110896" marR="110896" marT="36575" marB="36575" anchor="ctr" horzOverflow="overflow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8699">
                <a:tc>
                  <a:txBody>
                    <a:bodyPr/>
                    <a:lstStyle/>
                    <a:p>
                      <a:pPr marL="0" marR="0" lvl="0" indent="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FY2026-27</a:t>
                      </a:r>
                    </a:p>
                  </a:txBody>
                  <a:tcPr marL="0" marR="110664" marT="41059" marB="41059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37160" marR="0" lvl="0" indent="-9144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CiscoSansTT Light" panose="020B0503020201020303" pitchFamily="34" charset="0"/>
                        </a:rPr>
                        <a:t>Phoenix, US - $332,250</a:t>
                      </a:r>
                    </a:p>
                    <a:p>
                      <a:pPr marL="137160" marR="0" lvl="0" indent="-9144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CiscoSansTT Light" panose="020B0503020201020303" pitchFamily="34" charset="0"/>
                        </a:rPr>
                        <a:t>Johannesburg, ZA - $ 1,440,976</a:t>
                      </a:r>
                    </a:p>
                    <a:p>
                      <a:pPr marL="137160" marR="0" lvl="0" indent="-9144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CiscoSansTT Light" panose="020B0503020201020303" pitchFamily="34" charset="0"/>
                        </a:rPr>
                        <a:t>Delhi, IN - $450,000</a:t>
                      </a:r>
                    </a:p>
                    <a:p>
                      <a:pPr marL="137160" marR="0" lvl="0" indent="-9144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CiscoSansTT Light" panose="020B0503020201020303" pitchFamily="34" charset="0"/>
                        </a:rPr>
                        <a:t>Bangkok, TH - $127,306</a:t>
                      </a:r>
                    </a:p>
                    <a:p>
                      <a:pPr marL="137160" marR="0" lvl="0" indent="-9144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CiscoSansTT Light" panose="020B0503020201020303" pitchFamily="34" charset="0"/>
                        </a:rPr>
                        <a:t>Hobart, AU - $113,919</a:t>
                      </a:r>
                    </a:p>
                  </a:txBody>
                  <a:tcPr marT="41059" marB="41059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37160" marR="0" lvl="0" indent="-9144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CiscoSansTT Light" panose="020B0503020201020303" pitchFamily="34" charset="0"/>
                        </a:rPr>
                        <a:t>Kansas City, US - $432,750</a:t>
                      </a:r>
                    </a:p>
                    <a:p>
                      <a:pPr marL="137160" marR="0" lvl="0" indent="-9144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CiscoSansTT Light" panose="020B0503020201020303" pitchFamily="34" charset="0"/>
                        </a:rPr>
                        <a:t>Juarez, MX - $249,040</a:t>
                      </a:r>
                    </a:p>
                    <a:p>
                      <a:pPr marL="137160" marR="0" lvl="0" indent="-9144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CiscoSansTT Light" panose="020B0503020201020303" pitchFamily="34" charset="0"/>
                        </a:rPr>
                        <a:t>Moscow, RU - $220, 842</a:t>
                      </a:r>
                    </a:p>
                    <a:p>
                      <a:pPr marL="137160" marR="0" lvl="0" indent="-9144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CiscoSansTT Light" panose="020B0503020201020303" pitchFamily="34" charset="0"/>
                        </a:rPr>
                        <a:t>Melbourne, AU – $208,867</a:t>
                      </a:r>
                    </a:p>
                    <a:p>
                      <a:pPr marL="137160" marR="0" lvl="0" indent="-9144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CiscoSansTT Light" panose="020B0503020201020303" pitchFamily="34" charset="0"/>
                        </a:rPr>
                        <a:t>Auckland, NZ - $111, 542</a:t>
                      </a:r>
                    </a:p>
                  </a:txBody>
                  <a:tcPr marT="41059" marB="41059"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37160" marR="0" lvl="0" indent="-9144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CiscoSansTT Light" panose="020B0503020201020303" pitchFamily="34" charset="0"/>
                        </a:rPr>
                        <a:t>Lisbon, PT - $795,501</a:t>
                      </a:r>
                    </a:p>
                    <a:p>
                      <a:pPr marL="137160" marR="0" lvl="0" indent="-9144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CiscoSansTT Light" panose="020B0503020201020303" pitchFamily="34" charset="0"/>
                        </a:rPr>
                        <a:t>Monterrey, MX - $397,592</a:t>
                      </a:r>
                    </a:p>
                    <a:p>
                      <a:pPr marL="137160" marR="0" lvl="0" indent="-9144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CiscoSansTT Light" panose="020B0503020201020303" pitchFamily="34" charset="0"/>
                        </a:rPr>
                        <a:t>Minneapolis, US - $367,953</a:t>
                      </a:r>
                    </a:p>
                    <a:p>
                      <a:pPr marL="137160" marR="0" lvl="0" indent="-9144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CiscoSansTT Light" panose="020B0503020201020303" pitchFamily="34" charset="0"/>
                        </a:rPr>
                        <a:t>Cape Town, ZA - $372, 427</a:t>
                      </a:r>
                    </a:p>
                    <a:p>
                      <a:pPr marL="137160" marR="0" lvl="0" indent="-9144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CiscoSansTT Light" panose="020B0503020201020303" pitchFamily="34" charset="0"/>
                        </a:rPr>
                        <a:t>Salt Lake City, US - $368,788</a:t>
                      </a:r>
                    </a:p>
                  </a:txBody>
                  <a:tcPr marT="41059" marB="41059" horzOverflow="overflow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216D54-DC8D-AC2E-4A19-A2A99AD731A7}"/>
              </a:ext>
            </a:extLst>
          </p:cNvPr>
          <p:cNvSpPr txBox="1">
            <a:spLocks/>
          </p:cNvSpPr>
          <p:nvPr/>
        </p:nvSpPr>
        <p:spPr>
          <a:xfrm>
            <a:off x="323851" y="5918082"/>
            <a:ext cx="5772150" cy="365760"/>
          </a:xfrm>
          <a:prstGeom prst="rect">
            <a:avLst/>
          </a:prstGeom>
        </p:spPr>
        <p:txBody>
          <a:bodyPr lIns="0" tIns="0" rIns="0" bIns="0"/>
          <a:lstStyle>
            <a:lvl1pPr marL="18288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36576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2pPr>
            <a:lvl3pPr marL="54864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3pPr>
            <a:lvl4pPr marL="73152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4pPr>
            <a:lvl5pPr marL="91440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143081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63ED9-1B00-9E35-F3B0-88241A291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5AAA-ED64-1323-757B-5E58FB3B1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08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0443B82-3FD7-A6A3-600D-27DD87E9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0" anchor="t" anchorCtr="0"/>
          <a:lstStyle/>
          <a:p>
            <a:r>
              <a:rPr lang="en-US" dirty="0"/>
              <a:t>Agenda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3E6DEE7-1C59-3B54-EB23-DCBCB2B0D0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C947C27-4B3E-E3EE-FAFE-DB550BD58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A67AE9A-8CC6-3FAC-19BD-9D1BC3EBA8A5}"/>
              </a:ext>
            </a:extLst>
          </p:cNvPr>
          <p:cNvSpPr txBox="1">
            <a:spLocks/>
          </p:cNvSpPr>
          <p:nvPr/>
        </p:nvSpPr>
        <p:spPr>
          <a:xfrm>
            <a:off x="5208588" y="916033"/>
            <a:ext cx="550862" cy="3651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kumimoji="0" lang="en-US" sz="3200" b="0" i="0" u="none" strike="noStrike" kern="1200" cap="none" spc="27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6576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2pPr>
            <a:lvl3pPr marL="54864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3pPr>
            <a:lvl4pPr marL="73152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4pPr>
            <a:lvl5pPr marL="91440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02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EB58D66F-EEA6-C098-8889-30573284AE55}"/>
              </a:ext>
            </a:extLst>
          </p:cNvPr>
          <p:cNvSpPr txBox="1">
            <a:spLocks/>
          </p:cNvSpPr>
          <p:nvPr/>
        </p:nvSpPr>
        <p:spPr>
          <a:xfrm>
            <a:off x="6184900" y="916033"/>
            <a:ext cx="5683250" cy="3651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2276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marL="36576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2pPr>
            <a:lvl3pPr marL="54864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3pPr>
            <a:lvl4pPr marL="73152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4pPr>
            <a:lvl5pPr marL="91440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Underlying Data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CE49596C-A70F-68F3-ED2C-1B8FD810A32A}"/>
              </a:ext>
            </a:extLst>
          </p:cNvPr>
          <p:cNvSpPr txBox="1">
            <a:spLocks/>
          </p:cNvSpPr>
          <p:nvPr/>
        </p:nvSpPr>
        <p:spPr>
          <a:xfrm>
            <a:off x="5208588" y="1535203"/>
            <a:ext cx="550862" cy="3651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kumimoji="0" lang="en-US" sz="3200" b="0" i="0" u="none" strike="noStrike" kern="1200" cap="none" spc="27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6576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2pPr>
            <a:lvl3pPr marL="54864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3pPr>
            <a:lvl4pPr marL="73152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4pPr>
            <a:lvl5pPr marL="91440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E3DC1E3C-25E2-4679-F436-61EE0B4F291E}"/>
              </a:ext>
            </a:extLst>
          </p:cNvPr>
          <p:cNvSpPr txBox="1">
            <a:spLocks/>
          </p:cNvSpPr>
          <p:nvPr/>
        </p:nvSpPr>
        <p:spPr>
          <a:xfrm>
            <a:off x="6184900" y="1535203"/>
            <a:ext cx="5683250" cy="3651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2276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marL="36576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2pPr>
            <a:lvl3pPr marL="54864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3pPr>
            <a:lvl4pPr marL="73152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4pPr>
            <a:lvl5pPr marL="91440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Dynamic Optimization Tools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9CEE4E2-9748-97E6-C8CA-AE43D972EEF6}"/>
              </a:ext>
            </a:extLst>
          </p:cNvPr>
          <p:cNvSpPr txBox="1">
            <a:spLocks/>
          </p:cNvSpPr>
          <p:nvPr/>
        </p:nvSpPr>
        <p:spPr>
          <a:xfrm>
            <a:off x="5208588" y="2154373"/>
            <a:ext cx="550862" cy="3651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kumimoji="0" lang="en-US" sz="3200" b="0" i="0" u="none" strike="noStrike" kern="1200" cap="none" spc="27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6576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2pPr>
            <a:lvl3pPr marL="54864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3pPr>
            <a:lvl4pPr marL="73152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4pPr>
            <a:lvl5pPr marL="91440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04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78C6708E-F842-8702-8210-325D0E01D0E0}"/>
              </a:ext>
            </a:extLst>
          </p:cNvPr>
          <p:cNvSpPr txBox="1">
            <a:spLocks/>
          </p:cNvSpPr>
          <p:nvPr/>
        </p:nvSpPr>
        <p:spPr>
          <a:xfrm>
            <a:off x="6184900" y="2154373"/>
            <a:ext cx="5797834" cy="3651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2276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marL="36576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2pPr>
            <a:lvl3pPr marL="54864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3pPr>
            <a:lvl4pPr marL="73152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4pPr>
            <a:lvl5pPr marL="91440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Limitations &amp; Future Iterations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20B342A-8A28-61DB-B424-3CF11D738125}"/>
              </a:ext>
            </a:extLst>
          </p:cNvPr>
          <p:cNvSpPr txBox="1">
            <a:spLocks/>
          </p:cNvSpPr>
          <p:nvPr/>
        </p:nvSpPr>
        <p:spPr>
          <a:xfrm>
            <a:off x="5208588" y="2773543"/>
            <a:ext cx="550862" cy="3651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kumimoji="0" lang="en-US" sz="3200" b="0" i="0" u="none" strike="noStrike" kern="1200" cap="none" spc="27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6576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2pPr>
            <a:lvl3pPr marL="54864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3pPr>
            <a:lvl4pPr marL="73152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4pPr>
            <a:lvl5pPr marL="91440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05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B58ABED7-63BB-B615-F202-00F0BBF3B86D}"/>
              </a:ext>
            </a:extLst>
          </p:cNvPr>
          <p:cNvSpPr txBox="1">
            <a:spLocks/>
          </p:cNvSpPr>
          <p:nvPr/>
        </p:nvSpPr>
        <p:spPr>
          <a:xfrm>
            <a:off x="6184899" y="2773543"/>
            <a:ext cx="5893889" cy="3651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marL="36576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2pPr>
            <a:lvl3pPr marL="54864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3pPr>
            <a:lvl4pPr marL="73152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4pPr>
            <a:lvl5pPr marL="91440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Optimized Migration Roadmap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2D52F27B-9C6A-F7EC-C1B8-E95C03ACFC3A}"/>
              </a:ext>
            </a:extLst>
          </p:cNvPr>
          <p:cNvSpPr txBox="1">
            <a:spLocks/>
          </p:cNvSpPr>
          <p:nvPr/>
        </p:nvSpPr>
        <p:spPr>
          <a:xfrm>
            <a:off x="5208588" y="3392713"/>
            <a:ext cx="550862" cy="3651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kumimoji="0" lang="en-US" sz="3200" b="0" i="0" u="none" strike="noStrike" kern="1200" cap="none" spc="27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6576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2pPr>
            <a:lvl3pPr marL="54864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3pPr>
            <a:lvl4pPr marL="73152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4pPr>
            <a:lvl5pPr marL="91440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06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B5C4FF45-BD38-A5B2-B4E8-3377D22238C6}"/>
              </a:ext>
            </a:extLst>
          </p:cNvPr>
          <p:cNvSpPr txBox="1">
            <a:spLocks/>
          </p:cNvSpPr>
          <p:nvPr/>
        </p:nvSpPr>
        <p:spPr>
          <a:xfrm>
            <a:off x="6184900" y="3392713"/>
            <a:ext cx="5797834" cy="3651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2276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marL="36576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2pPr>
            <a:lvl3pPr marL="54864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3pPr>
            <a:lvl4pPr marL="73152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4pPr>
            <a:lvl5pPr marL="91440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33052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6B765-C02B-AF2D-E842-5DB3B14E8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3CFA-C5E9-9202-C877-FF52FB0B1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 anchor="t">
            <a:normAutofit/>
          </a:bodyPr>
          <a:lstStyle/>
          <a:p>
            <a:r>
              <a:rPr lang="en-US" dirty="0"/>
              <a:t>Driving Umbrella Migration using LP Optimization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81DB1-3025-126C-92E7-7FF502038F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806450"/>
            <a:ext cx="5772150" cy="4679950"/>
          </a:xfrm>
        </p:spPr>
        <p:txBody>
          <a:bodyPr>
            <a:normAutofit/>
          </a:bodyPr>
          <a:lstStyle/>
          <a:p>
            <a:r>
              <a:rPr lang="en-JO" dirty="0">
                <a:solidFill>
                  <a:schemeClr val="accent1"/>
                </a:solidFill>
              </a:rPr>
              <a:t>Goals: </a:t>
            </a:r>
          </a:p>
          <a:p>
            <a:pPr lvl="3"/>
            <a:r>
              <a:rPr lang="en-JO" sz="1600" dirty="0"/>
              <a:t>Maximize customer migration from Umbrella to Secure Access</a:t>
            </a:r>
          </a:p>
          <a:p>
            <a:r>
              <a:rPr lang="en-JO" dirty="0">
                <a:solidFill>
                  <a:schemeClr val="accent1"/>
                </a:solidFill>
              </a:rPr>
              <a:t>Obstacles:</a:t>
            </a:r>
            <a:r>
              <a:rPr lang="en-JO" dirty="0"/>
              <a:t> </a:t>
            </a:r>
          </a:p>
          <a:p>
            <a:pPr lvl="3"/>
            <a:r>
              <a:rPr lang="en-JO" sz="1600" dirty="0"/>
              <a:t>Disconnects in Product Team &gt; Sales Team &gt; Customer Pipeline sacrifice longterm opportunities for short-term gains</a:t>
            </a:r>
          </a:p>
          <a:p>
            <a:r>
              <a:rPr lang="en-JO" dirty="0">
                <a:solidFill>
                  <a:schemeClr val="accent1"/>
                </a:solidFill>
              </a:rPr>
              <a:t>Solution: </a:t>
            </a:r>
          </a:p>
          <a:p>
            <a:pPr lvl="3"/>
            <a:r>
              <a:rPr lang="en-JO" sz="1600" dirty="0"/>
              <a:t>Dynamic optimization model locates ideal city for DCv2 expansion</a:t>
            </a:r>
          </a:p>
          <a:p>
            <a:pPr lvl="3"/>
            <a:r>
              <a:rPr lang="en-JO" sz="1600" dirty="0"/>
              <a:t>Dynamic infrastructure expansion model prioritizes DCv2 locations given internal and external constraints</a:t>
            </a:r>
          </a:p>
        </p:txBody>
      </p:sp>
    </p:spTree>
    <p:extLst>
      <p:ext uri="{BB962C8B-B14F-4D97-AF65-F5344CB8AC3E}">
        <p14:creationId xmlns:p14="http://schemas.microsoft.com/office/powerpoint/2010/main" val="14674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A95D-7514-7C67-9426-3FD83883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to Build Optimization Model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5D6F71-AFD3-E3C2-4B7D-EFFE1F78D6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6182" y="1922463"/>
            <a:ext cx="3474720" cy="2495550"/>
          </a:xfrm>
        </p:spPr>
        <p:txBody>
          <a:bodyPr vert="horz" lIns="0" tIns="0" rIns="0" bIns="0" rtlCol="0" anchor="t">
            <a:noAutofit/>
          </a:bodyPr>
          <a:lstStyle/>
          <a:p>
            <a:pPr marL="0" marR="0" lvl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51AF"/>
              </a:buClr>
              <a:buSzPts val="1000"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kumimoji="0" lang="en-US" sz="1100" b="0" i="0" u="none" strike="noStrike" kern="100" cap="none" spc="0" normalizeH="0" baseline="0" noProof="0" dirty="0" err="1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+mj-lt"/>
                <a:ea typeface="Aptos" panose="020B0004020202020204" pitchFamily="34" charset="0"/>
                <a:cs typeface="CiscoSansTT Heavy"/>
              </a:rPr>
              <a:t>Tablea</a:t>
            </a:r>
            <a:r>
              <a:rPr lang="en-US" sz="1100" kern="100" dirty="0">
                <a:solidFill>
                  <a:srgbClr val="00BCEB"/>
                </a:solidFill>
                <a:latin typeface="+mj-lt"/>
                <a:ea typeface="Aptos" panose="020B0004020202020204" pitchFamily="34" charset="0"/>
                <a:cs typeface="CiscoSansTT Heavy"/>
              </a:rPr>
              <a:t>u Umbrella to Secure Access Migration Dashboard</a:t>
            </a:r>
            <a:endParaRPr lang="en-US" sz="1100" kern="100" dirty="0">
              <a:solidFill>
                <a:srgbClr val="FFFFFF"/>
              </a:solidFill>
              <a:latin typeface="+mj-lt"/>
              <a:ea typeface="ＭＳ Ｐゴシック"/>
              <a:cs typeface="Times New Roman"/>
            </a:endParaRPr>
          </a:p>
          <a:p>
            <a:pPr marL="229870" indent="-229870">
              <a:spcAft>
                <a:spcPts val="600"/>
              </a:spcAft>
              <a:buClr>
                <a:srgbClr val="00BCEB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US" sz="1100" kern="100" dirty="0">
                <a:solidFill>
                  <a:srgbClr val="FFFFFF"/>
                </a:solidFill>
                <a:ea typeface="ＭＳ Ｐゴシック"/>
                <a:cs typeface="Times New Roman" panose="02020603050405020304" pitchFamily="18" charset="0"/>
              </a:rPr>
              <a:t>Relevant information: </a:t>
            </a:r>
            <a:r>
              <a:rPr lang="en-US" sz="1100" kern="100" dirty="0" err="1">
                <a:solidFill>
                  <a:srgbClr val="FFFFFF"/>
                </a:solidFill>
                <a:ea typeface="ＭＳ Ｐゴシック"/>
                <a:cs typeface="Times New Roman" panose="02020603050405020304" pitchFamily="18" charset="0"/>
              </a:rPr>
              <a:t>OrgID</a:t>
            </a:r>
            <a:r>
              <a:rPr lang="en-US" sz="1100" kern="100" dirty="0">
                <a:solidFill>
                  <a:srgbClr val="FFFFFF"/>
                </a:solidFill>
                <a:ea typeface="ＭＳ Ｐゴシック"/>
                <a:cs typeface="Times New Roman" panose="02020603050405020304" pitchFamily="18" charset="0"/>
              </a:rPr>
              <a:t>, Umbrella Product, Renewal Specialist, DNS Usage, DNS </a:t>
            </a:r>
            <a:r>
              <a:rPr lang="en-US" sz="1100" kern="100" dirty="0" err="1">
                <a:solidFill>
                  <a:srgbClr val="FFFFFF"/>
                </a:solidFill>
                <a:ea typeface="ＭＳ Ｐゴシック"/>
                <a:cs typeface="Times New Roman" panose="02020603050405020304" pitchFamily="18" charset="0"/>
              </a:rPr>
              <a:t>Seatcount</a:t>
            </a:r>
            <a:r>
              <a:rPr lang="en-US" sz="1100" kern="100" dirty="0">
                <a:solidFill>
                  <a:srgbClr val="FFFFFF"/>
                </a:solidFill>
                <a:ea typeface="ＭＳ Ｐゴシック"/>
                <a:cs typeface="Times New Roman" panose="02020603050405020304" pitchFamily="18" charset="0"/>
              </a:rPr>
              <a:t>, SIG </a:t>
            </a:r>
            <a:r>
              <a:rPr lang="en-US" sz="1100" kern="100" dirty="0" err="1">
                <a:solidFill>
                  <a:srgbClr val="FFFFFF"/>
                </a:solidFill>
                <a:ea typeface="ＭＳ Ｐゴシック"/>
                <a:cs typeface="Times New Roman" panose="02020603050405020304" pitchFamily="18" charset="0"/>
              </a:rPr>
              <a:t>Seatcount</a:t>
            </a:r>
            <a:endParaRPr lang="en-US" sz="1100" kern="100" dirty="0">
              <a:solidFill>
                <a:srgbClr val="FFFFFF"/>
              </a:solidFill>
              <a:ea typeface="ＭＳ Ｐゴシック"/>
              <a:cs typeface="Times New Roman" panose="02020603050405020304" pitchFamily="18" charset="0"/>
            </a:endParaRPr>
          </a:p>
          <a:p>
            <a:pPr marL="0" indent="0">
              <a:spcAft>
                <a:spcPts val="600"/>
              </a:spcAft>
              <a:buClr>
                <a:srgbClr val="00BCEB"/>
              </a:buClr>
              <a:buSzPts val="1000"/>
              <a:buNone/>
              <a:tabLst>
                <a:tab pos="457200" algn="l"/>
              </a:tabLst>
              <a:defRPr/>
            </a:pPr>
            <a:endParaRPr lang="en-US" sz="1100" kern="100" dirty="0">
              <a:solidFill>
                <a:srgbClr val="FFFFFF"/>
              </a:solidFill>
              <a:latin typeface="CiscoSansTT Light"/>
              <a:ea typeface="ＭＳ Ｐゴシック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315AB8-2A01-73BE-91AD-F6E81AE64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8639" y="1922463"/>
            <a:ext cx="3474720" cy="2495550"/>
          </a:xfrm>
        </p:spPr>
        <p:txBody>
          <a:bodyPr/>
          <a:lstStyle/>
          <a:p>
            <a:pPr marL="0" marR="0" lvl="0" indent="0" algn="l" defTabSz="912276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51AF"/>
              </a:buClr>
              <a:buSzPts val="1000"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kumimoji="0" 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Heavy" panose="020B0903020201020303" pitchFamily="34" charset="0"/>
              </a:rPr>
              <a:t>Current and Planned Secure Access Coverage</a:t>
            </a:r>
          </a:p>
          <a:p>
            <a:pPr marL="171450" indent="-171450">
              <a:lnSpc>
                <a:spcPct val="110000"/>
              </a:lnSpc>
              <a:spcAft>
                <a:spcPts val="600"/>
              </a:spcAft>
              <a:buClr>
                <a:srgbClr val="00BCEB"/>
              </a:buClr>
              <a:buSzPts val="1000"/>
              <a:tabLst>
                <a:tab pos="457200" algn="l"/>
              </a:tabLst>
              <a:defRPr/>
            </a:pPr>
            <a:r>
              <a:rPr lang="en-US" sz="1100" kern="100" dirty="0">
                <a:solidFill>
                  <a:srgbClr val="FFFFFF"/>
                </a:solidFill>
                <a:cs typeface="Times New Roman" panose="02020603050405020304" pitchFamily="18" charset="0"/>
              </a:rPr>
              <a:t>Relevant information: City, Country, Data center Type (Public Cloud vs Cisco Edge v2), Peering, Status, Lat/</a:t>
            </a:r>
            <a:r>
              <a:rPr lang="en-US" sz="1100" kern="100" dirty="0" err="1">
                <a:solidFill>
                  <a:srgbClr val="FFFFFF"/>
                </a:solidFill>
                <a:cs typeface="Times New Roman" panose="02020603050405020304" pitchFamily="18" charset="0"/>
              </a:rPr>
              <a:t>Lng</a:t>
            </a:r>
            <a:endParaRPr lang="en-US" sz="1100" kern="100" dirty="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0" marR="0" lvl="0" indent="0" algn="l" defTabSz="912276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CEB"/>
              </a:buClr>
              <a:buSzPts val="1000"/>
              <a:buNone/>
              <a:tabLst>
                <a:tab pos="457200" algn="l"/>
              </a:tabLst>
              <a:defRPr/>
            </a:pPr>
            <a:r>
              <a:rPr kumimoji="0" lang="en-US" sz="1100" b="0" i="0" u="none" strike="noStrike" kern="100" cap="none" spc="0" normalizeH="0" baseline="0" noProof="0" dirty="0" err="1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Heavy" panose="020B0903020201020303" pitchFamily="34" charset="0"/>
              </a:rPr>
              <a:t>Kentik</a:t>
            </a:r>
            <a:r>
              <a:rPr kumimoji="0" 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Heavy" panose="020B0903020201020303" pitchFamily="34" charset="0"/>
              </a:rPr>
              <a:t> Network Traffic Heatmap</a:t>
            </a:r>
          </a:p>
          <a:p>
            <a:pPr marL="171450" marR="0" lvl="0" indent="-171450" algn="l" defTabSz="912276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CEB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lang="en-US" sz="1100" kern="100" dirty="0">
                <a:solidFill>
                  <a:srgbClr val="FFFFFF"/>
                </a:solidFill>
                <a:cs typeface="Times New Roman" panose="02020603050405020304" pitchFamily="18" charset="0"/>
              </a:rPr>
              <a:t>Relevant information: Source city, country, Average packets/s, Lat/</a:t>
            </a:r>
            <a:r>
              <a:rPr lang="en-US" sz="1100" kern="100" dirty="0" err="1">
                <a:solidFill>
                  <a:srgbClr val="FFFFFF"/>
                </a:solidFill>
                <a:cs typeface="Times New Roman" panose="02020603050405020304" pitchFamily="18" charset="0"/>
              </a:rPr>
              <a:t>Lng</a:t>
            </a:r>
            <a:endParaRPr lang="en-US" sz="1100" kern="100" dirty="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71450" marR="0" lvl="0" indent="-171450" algn="l" defTabSz="912276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CEB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lang="en-US" sz="1100" kern="100" dirty="0">
                <a:solidFill>
                  <a:srgbClr val="FFFFFF"/>
                </a:solidFill>
                <a:latin typeface="CiscoSansTT Light"/>
                <a:cs typeface="Times New Roman" panose="02020603050405020304" pitchFamily="18" charset="0"/>
              </a:rPr>
              <a:t>This dataset is critical until we can get city-level customer data</a:t>
            </a:r>
          </a:p>
          <a:p>
            <a:pPr marL="171450" marR="0" lvl="0" indent="-171450" algn="l" defTabSz="912276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CEB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endParaRPr lang="en-US" sz="1100" kern="100" dirty="0">
              <a:solidFill>
                <a:srgbClr val="FFFFFF"/>
              </a:solidFill>
              <a:latin typeface="CiscoSansTT Light"/>
              <a:cs typeface="Times New Roman" panose="02020603050405020304" pitchFamily="18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B383ADF-62BE-EDE9-3867-E1408A0C07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93430" y="1924050"/>
            <a:ext cx="3474720" cy="249555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Clr>
                <a:srgbClr val="FFFFFF"/>
              </a:buClr>
              <a:buNone/>
              <a:defRPr/>
            </a:pPr>
            <a:r>
              <a:rPr lang="en-US" sz="1100" kern="100" dirty="0">
                <a:solidFill>
                  <a:srgbClr val="00BCEB"/>
                </a:solidFill>
                <a:latin typeface="+mj-lt"/>
                <a:cs typeface="CiscoSansTT Heavy" panose="020B0903020201020303" pitchFamily="34" charset="0"/>
              </a:rPr>
              <a:t>SIG TCV Data by Customer</a:t>
            </a:r>
            <a:endParaRPr lang="en-US" sz="1100" dirty="0">
              <a:latin typeface="+mj-lt"/>
            </a:endParaRPr>
          </a:p>
          <a:p>
            <a:pPr marL="171450" indent="-171450">
              <a:lnSpc>
                <a:spcPct val="110000"/>
              </a:lnSpc>
              <a:spcAft>
                <a:spcPts val="600"/>
              </a:spcAft>
              <a:buClr>
                <a:srgbClr val="00BCEB"/>
              </a:buClr>
              <a:buSzPts val="1000"/>
              <a:tabLst>
                <a:tab pos="457200" algn="l"/>
              </a:tabLst>
              <a:defRPr/>
            </a:pPr>
            <a:r>
              <a:rPr lang="en-US" sz="1100" kern="100" dirty="0">
                <a:solidFill>
                  <a:srgbClr val="FFFFFF"/>
                </a:solidFill>
                <a:cs typeface="Times New Roman" panose="02020603050405020304" pitchFamily="18" charset="0"/>
              </a:rPr>
              <a:t>Relevant information: CAV End Customer Name, Contract Term, Term End Date, AOV</a:t>
            </a:r>
          </a:p>
          <a:p>
            <a:pPr marL="0" indent="0">
              <a:buClr>
                <a:srgbClr val="FFFFFF"/>
              </a:buClr>
              <a:buNone/>
              <a:defRPr/>
            </a:pPr>
            <a:r>
              <a:rPr lang="en-US" sz="1100" kern="100" dirty="0">
                <a:solidFill>
                  <a:srgbClr val="00BCEB"/>
                </a:solidFill>
                <a:latin typeface="+mj-lt"/>
                <a:cs typeface="CiscoSansTT Heavy" panose="020B0903020201020303" pitchFamily="34" charset="0"/>
              </a:rPr>
              <a:t>SIG TCV Data by Customer</a:t>
            </a:r>
            <a:endParaRPr lang="en-US" sz="1100" dirty="0">
              <a:latin typeface="+mj-lt"/>
            </a:endParaRPr>
          </a:p>
          <a:p>
            <a:pPr marL="171450" indent="-171450">
              <a:lnSpc>
                <a:spcPct val="110000"/>
              </a:lnSpc>
              <a:spcAft>
                <a:spcPts val="600"/>
              </a:spcAft>
              <a:buClr>
                <a:srgbClr val="00BCEB"/>
              </a:buClr>
              <a:buSzPts val="1000"/>
              <a:tabLst>
                <a:tab pos="457200" algn="l"/>
              </a:tabLst>
              <a:defRPr/>
            </a:pPr>
            <a:r>
              <a:rPr lang="en-US" sz="1100" kern="100" dirty="0">
                <a:solidFill>
                  <a:srgbClr val="FFFFFF"/>
                </a:solidFill>
                <a:ea typeface="ＭＳ Ｐゴシック"/>
                <a:cs typeface="CiscoSansTT"/>
              </a:rPr>
              <a:t>Relevant information: CX BU ID, Contract end date, CAV End Customer Name, TCV</a:t>
            </a:r>
          </a:p>
          <a:p>
            <a:pPr marL="171450" indent="-171450">
              <a:lnSpc>
                <a:spcPct val="110000"/>
              </a:lnSpc>
              <a:spcAft>
                <a:spcPts val="600"/>
              </a:spcAft>
              <a:buClr>
                <a:srgbClr val="00BCEB"/>
              </a:buClr>
              <a:buSzPts val="1000"/>
              <a:tabLst>
                <a:tab pos="457200" algn="l"/>
              </a:tabLst>
              <a:defRPr/>
            </a:pPr>
            <a:r>
              <a:rPr lang="en-US" sz="1100" kern="100" dirty="0">
                <a:solidFill>
                  <a:srgbClr val="FFFFFF"/>
                </a:solidFill>
                <a:ea typeface="ＭＳ Ｐゴシック"/>
                <a:cs typeface="CiscoSansTT"/>
              </a:rPr>
              <a:t>This data should be used when </a:t>
            </a:r>
            <a:r>
              <a:rPr lang="en-US" sz="1100" kern="100" dirty="0" err="1">
                <a:solidFill>
                  <a:srgbClr val="FFFFFF"/>
                </a:solidFill>
                <a:ea typeface="ＭＳ Ｐゴシック"/>
                <a:cs typeface="CiscoSansTT"/>
              </a:rPr>
              <a:t>FinBI</a:t>
            </a:r>
            <a:r>
              <a:rPr lang="en-US" sz="1100" kern="100" dirty="0">
                <a:solidFill>
                  <a:srgbClr val="FFFFFF"/>
                </a:solidFill>
                <a:ea typeface="ＭＳ Ｐゴシック"/>
                <a:cs typeface="CiscoSansTT"/>
              </a:rPr>
              <a:t> data is inaccessible</a:t>
            </a:r>
            <a:endParaRPr lang="en-US" sz="1100" kern="100" dirty="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55D8DE2-5E05-3CC1-282A-96987385E653}"/>
              </a:ext>
            </a:extLst>
          </p:cNvPr>
          <p:cNvSpPr txBox="1">
            <a:spLocks/>
          </p:cNvSpPr>
          <p:nvPr/>
        </p:nvSpPr>
        <p:spPr>
          <a:xfrm>
            <a:off x="4223416" y="1262061"/>
            <a:ext cx="3858138" cy="660402"/>
          </a:xfrm>
          <a:prstGeom prst="rect">
            <a:avLst/>
          </a:prstGeom>
        </p:spPr>
        <p:txBody>
          <a:bodyPr/>
          <a:lstStyle>
            <a:lvl1pPr marL="18288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36576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2pPr>
            <a:lvl3pPr marL="54864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3pPr>
            <a:lvl4pPr marL="73152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4pPr>
            <a:lvl5pPr marL="91440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None/>
            </a:pPr>
            <a:r>
              <a:rPr lang="en-US" sz="2700" dirty="0">
                <a:solidFill>
                  <a:schemeClr val="accent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Infrastructure and Traffic*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45101D0-A4B4-639B-F6E0-CAF8B66A39E0}"/>
              </a:ext>
            </a:extLst>
          </p:cNvPr>
          <p:cNvSpPr txBox="1">
            <a:spLocks/>
          </p:cNvSpPr>
          <p:nvPr/>
        </p:nvSpPr>
        <p:spPr>
          <a:xfrm>
            <a:off x="8360624" y="1262061"/>
            <a:ext cx="3489762" cy="660402"/>
          </a:xfrm>
          <a:prstGeom prst="rect">
            <a:avLst/>
          </a:prstGeom>
        </p:spPr>
        <p:txBody>
          <a:bodyPr/>
          <a:lstStyle>
            <a:lvl1pPr marL="18288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36576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2pPr>
            <a:lvl3pPr marL="54864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3pPr>
            <a:lvl4pPr marL="73152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4pPr>
            <a:lvl5pPr marL="91440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None/>
            </a:pPr>
            <a:r>
              <a:rPr lang="en-US" sz="2700" dirty="0">
                <a:solidFill>
                  <a:schemeClr val="accent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Umbrella Contracts</a:t>
            </a:r>
          </a:p>
        </p:txBody>
      </p:sp>
      <p:sp>
        <p:nvSpPr>
          <p:cNvPr id="15" name="Title 9">
            <a:extLst>
              <a:ext uri="{FF2B5EF4-FFF2-40B4-BE49-F238E27FC236}">
                <a16:creationId xmlns:a16="http://schemas.microsoft.com/office/drawing/2014/main" id="{D395FD8D-6011-EC61-1FAD-176A65B7A887}"/>
              </a:ext>
            </a:extLst>
          </p:cNvPr>
          <p:cNvSpPr txBox="1">
            <a:spLocks/>
          </p:cNvSpPr>
          <p:nvPr/>
        </p:nvSpPr>
        <p:spPr>
          <a:xfrm>
            <a:off x="323850" y="1304373"/>
            <a:ext cx="3493008" cy="660401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700" dirty="0">
                <a:solidFill>
                  <a:schemeClr val="accent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Account Telemetry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E7243F-FAAD-96C8-04DE-0A23DCA0F5D4}"/>
              </a:ext>
            </a:extLst>
          </p:cNvPr>
          <p:cNvSpPr txBox="1"/>
          <p:nvPr/>
        </p:nvSpPr>
        <p:spPr>
          <a:xfrm>
            <a:off x="5926559" y="6559854"/>
            <a:ext cx="522418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JO" sz="900" kern="1200" dirty="0">
                <a:solidFill>
                  <a:schemeClr val="bg1"/>
                </a:solidFill>
                <a:latin typeface="+mn-lt"/>
                <a:ea typeface="ＭＳ Ｐゴシック" charset="0"/>
              </a:rPr>
              <a:t>*Infrastructure and Traffic Data ned to be frequently refreshed as they are most prone to changes</a:t>
            </a:r>
          </a:p>
        </p:txBody>
      </p:sp>
    </p:spTree>
    <p:extLst>
      <p:ext uri="{BB962C8B-B14F-4D97-AF65-F5344CB8AC3E}">
        <p14:creationId xmlns:p14="http://schemas.microsoft.com/office/powerpoint/2010/main" val="30745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8E736-2669-BB54-C849-8D7B4A811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93A1-4CD0-5C15-AE4C-4129E3DD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Orgs and Required Data for Optimization Model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E9ABA34-AA71-B6A9-2CA3-6859A63B72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1115347"/>
            <a:ext cx="5772150" cy="292100"/>
          </a:xfrm>
        </p:spPr>
        <p:txBody>
          <a:bodyPr/>
          <a:lstStyle/>
          <a:p>
            <a:r>
              <a:rPr lang="en-JO" sz="1800" dirty="0">
                <a:solidFill>
                  <a:schemeClr val="accent1"/>
                </a:solidFill>
              </a:rPr>
              <a:t>Key Organizations/Perspectives:</a:t>
            </a:r>
          </a:p>
          <a:p>
            <a:r>
              <a:rPr lang="en-JO" sz="1800" dirty="0"/>
              <a:t>Business Strategy, Cloud Engineering, Finance, Product, and Infrastructure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8DA8858-A620-8DCE-EBA5-6705A5ACA1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0" y="2925881"/>
            <a:ext cx="2468880" cy="2495550"/>
          </a:xfrm>
        </p:spPr>
        <p:txBody>
          <a:bodyPr/>
          <a:lstStyle/>
          <a:p>
            <a:pPr marL="0" indent="0">
              <a:buNone/>
            </a:pPr>
            <a:r>
              <a:rPr lang="en-JO" sz="1800" dirty="0">
                <a:solidFill>
                  <a:schemeClr val="accent1"/>
                </a:solidFill>
              </a:rPr>
              <a:t>Account</a:t>
            </a:r>
          </a:p>
          <a:p>
            <a:pPr>
              <a:buFontTx/>
              <a:buChar char="-"/>
            </a:pPr>
            <a:r>
              <a:rPr lang="en-JO" sz="1300" dirty="0"/>
              <a:t>Org ID, CX Customer BU ID, Customer Name, Product, Contract End Date, DNS Seatcount, SIG Seatcount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2C91E3A-E894-FC9C-12B9-40AF49342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8523" y="2925881"/>
            <a:ext cx="2468880" cy="2495550"/>
          </a:xfrm>
        </p:spPr>
        <p:txBody>
          <a:bodyPr/>
          <a:lstStyle/>
          <a:p>
            <a:pPr marL="0" indent="0">
              <a:buNone/>
            </a:pPr>
            <a:r>
              <a:rPr lang="en-JO" sz="1800" dirty="0">
                <a:solidFill>
                  <a:schemeClr val="accent1"/>
                </a:solidFill>
              </a:rPr>
              <a:t>Network Traffic</a:t>
            </a:r>
          </a:p>
          <a:p>
            <a:pPr marL="0" indent="0">
              <a:buNone/>
            </a:pPr>
            <a:r>
              <a:rPr lang="en-JO" sz="1300" dirty="0"/>
              <a:t>- Source city, Average packets/s, Country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A5AC513-6A14-088E-2F5E-A18A340EBB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13196" y="2925881"/>
            <a:ext cx="2468880" cy="2495550"/>
          </a:xfrm>
        </p:spPr>
        <p:txBody>
          <a:bodyPr/>
          <a:lstStyle/>
          <a:p>
            <a:pPr marL="0" indent="0">
              <a:buNone/>
            </a:pPr>
            <a:r>
              <a:rPr lang="en-JO" sz="1800" dirty="0">
                <a:solidFill>
                  <a:schemeClr val="accent1"/>
                </a:solidFill>
              </a:rPr>
              <a:t>Finance</a:t>
            </a:r>
          </a:p>
          <a:p>
            <a:pPr>
              <a:buFontTx/>
              <a:buChar char="-"/>
            </a:pPr>
            <a:r>
              <a:rPr lang="en-JO" sz="1300" dirty="0"/>
              <a:t>Customer Name / Org ID / CX BU ID, TCV / AOV + Contract Term</a:t>
            </a:r>
          </a:p>
          <a:p>
            <a:pPr>
              <a:buFontTx/>
              <a:buChar char="-"/>
            </a:pPr>
            <a:r>
              <a:rPr lang="en-JO" sz="1300" dirty="0"/>
              <a:t>Pull AOV insteads of bookings data to isolate active customers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BACE8D69-55A8-17F7-BB83-08504B7D8B6C}"/>
              </a:ext>
            </a:extLst>
          </p:cNvPr>
          <p:cNvSpPr txBox="1">
            <a:spLocks/>
          </p:cNvSpPr>
          <p:nvPr/>
        </p:nvSpPr>
        <p:spPr>
          <a:xfrm>
            <a:off x="9399270" y="2925881"/>
            <a:ext cx="2468880" cy="24955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8288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36576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2pPr>
            <a:lvl3pPr marL="54864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3pPr>
            <a:lvl4pPr marL="73152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4pPr>
            <a:lvl5pPr marL="91440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JO" sz="1800" dirty="0">
                <a:solidFill>
                  <a:schemeClr val="accent1"/>
                </a:solidFill>
              </a:rPr>
              <a:t>External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JO" sz="1300" dirty="0"/>
              <a:t>- Geolocator API (Google Maps, Nominatim*), or a dataset of world cities with lat/lng information</a:t>
            </a:r>
          </a:p>
        </p:txBody>
      </p:sp>
    </p:spTree>
    <p:extLst>
      <p:ext uri="{BB962C8B-B14F-4D97-AF65-F5344CB8AC3E}">
        <p14:creationId xmlns:p14="http://schemas.microsoft.com/office/powerpoint/2010/main" val="11043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E8711-6E47-DB22-8EC2-A3087AB80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BAD597-A0B2-1E32-CA86-9333B72A8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</a:rPr>
              <a:t>Optimization Models</a:t>
            </a:r>
          </a:p>
        </p:txBody>
      </p:sp>
    </p:spTree>
    <p:extLst>
      <p:ext uri="{BB962C8B-B14F-4D97-AF65-F5344CB8AC3E}">
        <p14:creationId xmlns:p14="http://schemas.microsoft.com/office/powerpoint/2010/main" val="230532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24BD-7D6A-7654-8DA1-D8407BF7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F525E8-308A-FF40-B94F-BA92BA7F3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07" y="239075"/>
            <a:ext cx="8922643" cy="2179638"/>
          </a:xfrm>
        </p:spPr>
        <p:txBody>
          <a:bodyPr/>
          <a:lstStyle/>
          <a:p>
            <a:r>
              <a:rPr lang="en-US" dirty="0"/>
              <a:t>Geographic Coverage Optimization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75E5C-B790-703F-C02F-C836F6D48926}"/>
              </a:ext>
            </a:extLst>
          </p:cNvPr>
          <p:cNvSpPr txBox="1"/>
          <p:nvPr/>
        </p:nvSpPr>
        <p:spPr>
          <a:xfrm>
            <a:off x="273608" y="2074333"/>
            <a:ext cx="3629525" cy="2846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JO" sz="1600" kern="1200" dirty="0">
                <a:solidFill>
                  <a:schemeClr val="bg1"/>
                </a:solidFill>
                <a:latin typeface="+mn-lt"/>
                <a:ea typeface="ＭＳ Ｐゴシック" charset="0"/>
              </a:rPr>
              <a:t>Objective: </a:t>
            </a:r>
            <a:r>
              <a:rPr lang="en-US" sz="1600" dirty="0">
                <a:solidFill>
                  <a:schemeClr val="bg1"/>
                </a:solidFill>
              </a:rPr>
              <a:t>Minimize the number of new DCv2 builds required to achieve 500km coverage of all high-traffic cities.</a:t>
            </a:r>
          </a:p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endParaRPr lang="en-JO" sz="1600" dirty="0">
              <a:solidFill>
                <a:schemeClr val="bg1"/>
              </a:solidFill>
              <a:ea typeface="ＭＳ Ｐゴシック" charset="0"/>
            </a:endParaRPr>
          </a:p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JO" sz="1600" kern="1200" dirty="0">
                <a:solidFill>
                  <a:schemeClr val="bg1"/>
                </a:solidFill>
                <a:latin typeface="+mn-lt"/>
                <a:ea typeface="ＭＳ Ｐゴシック" charset="0"/>
              </a:rPr>
              <a:t>Weights: </a:t>
            </a:r>
          </a:p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JO" sz="1600" kern="1200" dirty="0">
                <a:solidFill>
                  <a:schemeClr val="bg1"/>
                </a:solidFill>
                <a:latin typeface="+mn-lt"/>
                <a:ea typeface="ＭＳ Ｐゴシック" charset="0"/>
              </a:rPr>
              <a:t>Expand on current coverage before replacing current AWS POPs</a:t>
            </a:r>
          </a:p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JO" sz="1600" kern="1200" dirty="0">
                <a:solidFill>
                  <a:schemeClr val="bg1"/>
                </a:solidFill>
                <a:latin typeface="+mn-lt"/>
                <a:ea typeface="ＭＳ Ｐゴシック" charset="0"/>
              </a:rPr>
              <a:t>High-priority cities = 15,000 packets/s ~ 3000 SIG seats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02FE2F-82DA-98BE-6A22-6D3C0695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133" y="1846994"/>
            <a:ext cx="7772400" cy="3425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11EEC4-CB36-4606-3D77-73586AEA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587" y="5361753"/>
            <a:ext cx="2395946" cy="8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2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DF0C-6679-C1EF-0335-8A59CCAD6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2610F-0802-96B9-2C45-76E19FFC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400" dirty="0"/>
              <a:t>Closer Look: Infrastructure Optimization in Europe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75454D-1D37-F6D1-5D36-02A6B7B85F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8568" y="2179638"/>
            <a:ext cx="3474720" cy="249555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16 Additional Cities Covered:</a:t>
            </a:r>
          </a:p>
          <a:p>
            <a:r>
              <a:rPr lang="en-US" dirty="0"/>
              <a:t>Prague, Zagreb, Vienna, Sofia, Bucharest, Oslo, Kongens Lyngby, Tranbjerg, </a:t>
            </a:r>
            <a:r>
              <a:rPr lang="en-US" dirty="0" err="1"/>
              <a:t>Hirtshals</a:t>
            </a:r>
            <a:r>
              <a:rPr lang="en-US" dirty="0"/>
              <a:t>, Aalborg</a:t>
            </a:r>
          </a:p>
          <a:p>
            <a:r>
              <a:rPr lang="en-US" dirty="0"/>
              <a:t>~$7,468,230</a:t>
            </a:r>
          </a:p>
          <a:p>
            <a:r>
              <a:rPr lang="en-US" dirty="0"/>
              <a:t>~65,564 SIG Seats</a:t>
            </a:r>
          </a:p>
          <a:p>
            <a:pPr marL="0" indent="0">
              <a:buNone/>
            </a:pPr>
            <a:endParaRPr lang="en-US" dirty="0"/>
          </a:p>
          <a:p>
            <a:endParaRPr lang="en-J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F8E134-4C4B-245D-5C0E-0D3BDA8B42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JO" dirty="0">
                <a:solidFill>
                  <a:schemeClr val="accent1"/>
                </a:solidFill>
              </a:rPr>
              <a:t>Reduce AWS Dependence</a:t>
            </a:r>
          </a:p>
          <a:p>
            <a:r>
              <a:rPr lang="en-JO" dirty="0"/>
              <a:t>Oslo, Hirtshals, Hallwang, and Madrid supported by DCv2 instead of AWS</a:t>
            </a:r>
          </a:p>
          <a:p>
            <a:r>
              <a:rPr lang="en-JO" dirty="0"/>
              <a:t>~34,242 SIG Seats</a:t>
            </a:r>
          </a:p>
          <a:p>
            <a:r>
              <a:rPr lang="en-JO" dirty="0"/>
              <a:t>~$206,473 saved in OpEx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EC2E45-EB6B-4546-A05B-C51960F08305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323848" y="2179638"/>
            <a:ext cx="3474720" cy="2495550"/>
          </a:xfrm>
          <a:prstGeom prst="rect">
            <a:avLst/>
          </a:prstGeom>
          <a:noFill/>
        </p:spPr>
        <p:txBody>
          <a:bodyPr lIns="0" tIns="0" rIns="0" bIns="0" rtlCol="0" anchor="t">
            <a:normAutofit fontScale="70000" lnSpcReduction="20000"/>
          </a:bodyPr>
          <a:lstStyle/>
          <a:p>
            <a:pPr marL="0" indent="0" fontAlgn="base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None/>
            </a:pPr>
            <a:r>
              <a:rPr lang="en-US" sz="2000" kern="1200" dirty="0">
                <a:solidFill>
                  <a:schemeClr val="accent1"/>
                </a:solidFill>
              </a:rPr>
              <a:t>7 DCv2 Expansion Sites:</a:t>
            </a:r>
          </a:p>
          <a:p>
            <a:pPr fontAlgn="base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2000" kern="1200" dirty="0">
                <a:solidFill>
                  <a:schemeClr val="bg1"/>
                </a:solidFill>
              </a:rPr>
              <a:t>Budapest, HU</a:t>
            </a:r>
          </a:p>
          <a:p>
            <a:pPr fontAlgn="base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2000" kern="1200" dirty="0">
                <a:solidFill>
                  <a:schemeClr val="bg1"/>
                </a:solidFill>
              </a:rPr>
              <a:t>Copenhagen, DK</a:t>
            </a:r>
          </a:p>
          <a:p>
            <a:pPr fontAlgn="base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</a:rPr>
              <a:t>Lisbon, PT</a:t>
            </a:r>
          </a:p>
          <a:p>
            <a:pPr fontAlgn="base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2000" kern="1200" dirty="0">
                <a:solidFill>
                  <a:schemeClr val="bg1"/>
                </a:solidFill>
              </a:rPr>
              <a:t>Mos</a:t>
            </a:r>
            <a:r>
              <a:rPr lang="en-US" sz="2000" dirty="0">
                <a:solidFill>
                  <a:schemeClr val="bg1"/>
                </a:solidFill>
              </a:rPr>
              <a:t>cow, RU</a:t>
            </a:r>
          </a:p>
          <a:p>
            <a:pPr fontAlgn="base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2000" kern="1200" dirty="0">
                <a:solidFill>
                  <a:schemeClr val="bg1"/>
                </a:solidFill>
              </a:rPr>
              <a:t>Athens, GR</a:t>
            </a:r>
          </a:p>
          <a:p>
            <a:pPr fontAlgn="base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</a:rPr>
              <a:t>Tel Aviv, GR</a:t>
            </a:r>
          </a:p>
          <a:p>
            <a:pPr fontAlgn="base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2000" kern="1200" dirty="0">
                <a:solidFill>
                  <a:schemeClr val="bg1"/>
                </a:solidFill>
              </a:rPr>
              <a:t>Istanbul, TR</a:t>
            </a:r>
          </a:p>
          <a:p>
            <a:pPr fontAlgn="base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endParaRPr lang="en-US" sz="2000" kern="1200" dirty="0">
              <a:solidFill>
                <a:schemeClr val="bg1"/>
              </a:solidFill>
            </a:endParaRPr>
          </a:p>
          <a:p>
            <a:pPr fontAlgn="base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endParaRPr lang="en-US" sz="2000" kern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BC751-B6DF-FC9A-F16C-43F96C94758C}"/>
              </a:ext>
            </a:extLst>
          </p:cNvPr>
          <p:cNvSpPr txBox="1"/>
          <p:nvPr/>
        </p:nvSpPr>
        <p:spPr>
          <a:xfrm>
            <a:off x="2618509" y="3948545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endParaRPr lang="en-JO" sz="1600" kern="1200" dirty="0" err="1">
              <a:solidFill>
                <a:schemeClr val="bg1"/>
              </a:solidFill>
              <a:latin typeface="+mn-l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9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E0EE7-D13D-C6C0-E183-E761688DC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E3260C-761F-D2B8-677B-9A40ED55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07" y="343708"/>
            <a:ext cx="11291375" cy="1822456"/>
          </a:xfrm>
        </p:spPr>
        <p:txBody>
          <a:bodyPr/>
          <a:lstStyle/>
          <a:p>
            <a:r>
              <a:rPr lang="en-US" dirty="0"/>
              <a:t>Math Behind the Optimization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EAF04-E391-FD18-6279-E029FF148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41285"/>
            <a:ext cx="7772400" cy="462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6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isco Dark 05-12-2025">
  <a:themeElements>
    <a:clrScheme name="Cisco Dark 4-16-2025">
      <a:dk1>
        <a:srgbClr val="FFFFFF"/>
      </a:dk1>
      <a:lt1>
        <a:srgbClr val="07182D"/>
      </a:lt1>
      <a:dk2>
        <a:srgbClr val="B4B9C0"/>
      </a:dk2>
      <a:lt2>
        <a:srgbClr val="525E6C"/>
      </a:lt2>
      <a:accent1>
        <a:srgbClr val="02C8FF"/>
      </a:accent1>
      <a:accent2>
        <a:srgbClr val="0A60FF"/>
      </a:accent2>
      <a:accent3>
        <a:srgbClr val="FF007F"/>
      </a:accent3>
      <a:accent4>
        <a:srgbClr val="FF9000"/>
      </a:accent4>
      <a:accent5>
        <a:srgbClr val="D6D6D6"/>
      </a:accent5>
      <a:accent6>
        <a:srgbClr val="6B6B6B"/>
      </a:accent6>
      <a:hlink>
        <a:srgbClr val="FFFFFF"/>
      </a:hlink>
      <a:folHlink>
        <a:srgbClr val="C0C0C0"/>
      </a:folHlink>
    </a:clrScheme>
    <a:fontScheme name="Cisco PowerPoint 02-26-2025">
      <a:majorFont>
        <a:latin typeface="CiscoSansTT Medium"/>
        <a:ea typeface=""/>
        <a:cs typeface=""/>
      </a:majorFont>
      <a:minorFont>
        <a:latin typeface="CiscoSans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>
          <a:solidFill>
            <a:schemeClr val="bg2"/>
          </a:solidFill>
        </a:ln>
        <a:effectLst/>
      </a:spPr>
      <a:bodyPr lIns="182880" tIns="182880" rIns="182880" bIns="182880" rtlCol="0" anchor="ctr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 defTabSz="912276" rtl="0" eaLnBrk="1" fontAlgn="base" hangingPunct="1">
          <a:lnSpc>
            <a:spcPct val="100000"/>
          </a:lnSpc>
          <a:spcBef>
            <a:spcPts val="0"/>
          </a:spcBef>
          <a:spcAft>
            <a:spcPts val="1000"/>
          </a:spcAft>
          <a:buClr>
            <a:schemeClr val="bg1"/>
          </a:buClr>
          <a:buSzPct val="100000"/>
          <a:defRPr sz="1600" kern="1200" dirty="0" err="1" smtClean="0">
            <a:solidFill>
              <a:schemeClr val="bg1"/>
            </a:solidFill>
            <a:latin typeface="+mn-lt"/>
            <a:ea typeface="ＭＳ Ｐゴシック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_PowerPoint_Template_DARK_05-12-2025.pptx" id="{B5CD15A8-F3D9-453F-8655-939EEB2411D6}" vid="{73D3AE95-1A6A-440D-9A7A-62C19D683A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isco PowerPoint 02-26-2025">
      <a:majorFont>
        <a:latin typeface="CiscoSansTT Medium"/>
        <a:ea typeface=""/>
        <a:cs typeface=""/>
      </a:majorFont>
      <a:minorFont>
        <a:latin typeface="CiscoSans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C60D967E7E4E468F8E77D5EFBE9D35" ma:contentTypeVersion="4" ma:contentTypeDescription="Create a new document." ma:contentTypeScope="" ma:versionID="9b14ea8ec98ccbb5511658db2d6c416c">
  <xsd:schema xmlns:xsd="http://www.w3.org/2001/XMLSchema" xmlns:xs="http://www.w3.org/2001/XMLSchema" xmlns:p="http://schemas.microsoft.com/office/2006/metadata/properties" xmlns:ns2="1acc131a-528c-4fcd-b881-62a2db5af9e6" targetNamespace="http://schemas.microsoft.com/office/2006/metadata/properties" ma:root="true" ma:fieldsID="003069ad2547fa00a236fde7bbac5986" ns2:_="">
    <xsd:import namespace="1acc131a-528c-4fcd-b881-62a2db5af9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cc131a-528c-4fcd-b881-62a2db5af9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22B4E8D-47A3-41DE-BFAA-7473F7EF72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252801-7D9E-4118-81D9-2250A35A05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cc131a-528c-4fcd-b881-62a2db5af9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C469DF5-524A-4FA2-9385-E891194F650C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1acc131a-528c-4fcd-b881-62a2db5af9e6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Cisco Dark 05-12-2025</Template>
  <TotalTime>4368</TotalTime>
  <Words>931</Words>
  <Application>Microsoft Macintosh PowerPoint</Application>
  <PresentationFormat>Widescreen</PresentationFormat>
  <Paragraphs>158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CiscoSansTT Light</vt:lpstr>
      <vt:lpstr>Times New Roman</vt:lpstr>
      <vt:lpstr>Calibri</vt:lpstr>
      <vt:lpstr>Wingdings</vt:lpstr>
      <vt:lpstr>CiscoSansTT ExtraLight</vt:lpstr>
      <vt:lpstr>CiscoSansTT</vt:lpstr>
      <vt:lpstr>MS PGothic</vt:lpstr>
      <vt:lpstr>CiscoSansTT Medium</vt:lpstr>
      <vt:lpstr>Symbol</vt:lpstr>
      <vt:lpstr>Arial</vt:lpstr>
      <vt:lpstr>Cisco Dark 05-12-2025</vt:lpstr>
      <vt:lpstr>Cisco Umbrella to Cisco Secure Access Migration Optimization</vt:lpstr>
      <vt:lpstr>Agenda</vt:lpstr>
      <vt:lpstr>Driving Umbrella Migration using LP Optimization</vt:lpstr>
      <vt:lpstr>Data Sources to Build Optimization Model</vt:lpstr>
      <vt:lpstr>Key Orgs and Required Data for Optimization Model</vt:lpstr>
      <vt:lpstr>Optimization Models</vt:lpstr>
      <vt:lpstr>Geographic Coverage Optimization Model</vt:lpstr>
      <vt:lpstr>Closer Look: Infrastructure Optimization in Europe</vt:lpstr>
      <vt:lpstr>Math Behind the Optimization Model</vt:lpstr>
      <vt:lpstr>Optimizing Expansion Timeline for Maximal TCV Capture</vt:lpstr>
      <vt:lpstr>Examples of New Constraints to Add</vt:lpstr>
      <vt:lpstr>Translating English into Model Constraints</vt:lpstr>
      <vt:lpstr>Limitations &amp; Future Iterations</vt:lpstr>
      <vt:lpstr>Limitations</vt:lpstr>
      <vt:lpstr>Migration Road Map</vt:lpstr>
      <vt:lpstr>Infrastructure Expansion Timeline &amp; Countries to Target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Shiv Gupta (shivgu2)</dc:creator>
  <cp:keywords/>
  <dc:description/>
  <cp:lastModifiedBy>Gupta, Shiv</cp:lastModifiedBy>
  <cp:revision>3</cp:revision>
  <dcterms:created xsi:type="dcterms:W3CDTF">2025-08-04T21:35:50Z</dcterms:created>
  <dcterms:modified xsi:type="dcterms:W3CDTF">2025-09-06T00:45:29Z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Cisco Dark 05-12-2025:8</vt:lpwstr>
  </property>
  <property fmtid="{D5CDD505-2E9C-101B-9397-08002B2CF9AE}" pid="3" name="ClassificationContentMarkingFooterText">
    <vt:lpwstr>Cisco Confidential</vt:lpwstr>
  </property>
  <property fmtid="{D5CDD505-2E9C-101B-9397-08002B2CF9AE}" pid="4" name="ContentTypeId">
    <vt:lpwstr>0x01010062C60D967E7E4E468F8E77D5EFBE9D35</vt:lpwstr>
  </property>
  <property fmtid="{D5CDD505-2E9C-101B-9397-08002B2CF9AE}" pid="5" name="MSIP_Label_c8f49a32-fde3-48a5-9266-b5b0972a22dc_Enabled">
    <vt:lpwstr>true</vt:lpwstr>
  </property>
  <property fmtid="{D5CDD505-2E9C-101B-9397-08002B2CF9AE}" pid="6" name="MSIP_Label_c8f49a32-fde3-48a5-9266-b5b0972a22dc_SetDate">
    <vt:lpwstr>2025-08-04T21:38:58Z</vt:lpwstr>
  </property>
  <property fmtid="{D5CDD505-2E9C-101B-9397-08002B2CF9AE}" pid="7" name="MSIP_Label_c8f49a32-fde3-48a5-9266-b5b0972a22dc_Method">
    <vt:lpwstr>Privileged</vt:lpwstr>
  </property>
  <property fmtid="{D5CDD505-2E9C-101B-9397-08002B2CF9AE}" pid="8" name="MSIP_Label_c8f49a32-fde3-48a5-9266-b5b0972a22dc_Name">
    <vt:lpwstr>Cisco Confidential</vt:lpwstr>
  </property>
  <property fmtid="{D5CDD505-2E9C-101B-9397-08002B2CF9AE}" pid="9" name="MSIP_Label_c8f49a32-fde3-48a5-9266-b5b0972a22dc_SiteId">
    <vt:lpwstr>5ae1af62-9505-4097-a69a-c1553ef7840e</vt:lpwstr>
  </property>
  <property fmtid="{D5CDD505-2E9C-101B-9397-08002B2CF9AE}" pid="10" name="MSIP_Label_c8f49a32-fde3-48a5-9266-b5b0972a22dc_ActionId">
    <vt:lpwstr>c210d706-0385-476d-97fe-10f81f1423ea</vt:lpwstr>
  </property>
  <property fmtid="{D5CDD505-2E9C-101B-9397-08002B2CF9AE}" pid="11" name="MSIP_Label_c8f49a32-fde3-48a5-9266-b5b0972a22dc_ContentBits">
    <vt:lpwstr>2</vt:lpwstr>
  </property>
  <property fmtid="{D5CDD505-2E9C-101B-9397-08002B2CF9AE}" pid="12" name="MSIP_Label_c8f49a32-fde3-48a5-9266-b5b0972a22dc_Tag">
    <vt:lpwstr>50, 0, 1, 1</vt:lpwstr>
  </property>
</Properties>
</file>